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70" r:id="rId3"/>
    <p:sldId id="271" r:id="rId4"/>
    <p:sldId id="263" r:id="rId5"/>
    <p:sldId id="278" r:id="rId6"/>
    <p:sldId id="274" r:id="rId7"/>
    <p:sldId id="273" r:id="rId8"/>
    <p:sldId id="272" r:id="rId9"/>
    <p:sldId id="275" r:id="rId10"/>
    <p:sldId id="277" r:id="rId11"/>
    <p:sldId id="279" r:id="rId12"/>
    <p:sldId id="280" r:id="rId13"/>
    <p:sldId id="281" r:id="rId14"/>
    <p:sldId id="282" r:id="rId15"/>
    <p:sldId id="265" r:id="rId16"/>
    <p:sldId id="284" r:id="rId17"/>
    <p:sldId id="283" r:id="rId18"/>
    <p:sldId id="285" r:id="rId19"/>
    <p:sldId id="286" r:id="rId20"/>
    <p:sldId id="287" r:id="rId21"/>
    <p:sldId id="288" r:id="rId22"/>
    <p:sldId id="289" r:id="rId23"/>
    <p:sldId id="290" r:id="rId24"/>
    <p:sldId id="291" r:id="rId25"/>
    <p:sldId id="292" r:id="rId26"/>
    <p:sldId id="269" r:id="rId27"/>
    <p:sldId id="276" r:id="rId28"/>
  </p:sldIdLst>
  <p:sldSz cx="9144000" cy="6858000" type="screen4x3"/>
  <p:notesSz cx="6888163" cy="100218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p:cViewPr varScale="1">
        <p:scale>
          <a:sx n="107" d="100"/>
          <a:sy n="107" d="100"/>
        </p:scale>
        <p:origin x="17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a:t>Photon power of LED before AC modulator and after AC modulator in free space</a:t>
            </a:r>
            <a:endParaRPr lang="ar-IQ"/>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smoothMarker"/>
        <c:varyColors val="0"/>
        <c:ser>
          <c:idx val="0"/>
          <c:order val="0"/>
          <c:spPr>
            <a:ln w="19050" cap="rnd">
              <a:solidFill>
                <a:schemeClr val="accent1">
                  <a:alpha val="60000"/>
                </a:schemeClr>
              </a:solidFill>
              <a:round/>
            </a:ln>
            <a:effectLst/>
          </c:spPr>
          <c:marker>
            <c:symbol val="circle"/>
            <c:size val="6"/>
            <c:spPr>
              <a:solidFill>
                <a:schemeClr val="lt1"/>
              </a:solidFill>
              <a:ln w="38100">
                <a:solidFill>
                  <a:schemeClr val="accent1">
                    <a:alpha val="60000"/>
                  </a:schemeClr>
                </a:solidFill>
              </a:ln>
              <a:effectLst/>
            </c:spPr>
          </c:marker>
          <c:xVal>
            <c:numRef>
              <c:f>Sheet1!$M$10:$M$12</c:f>
              <c:numCache>
                <c:formatCode>General</c:formatCode>
                <c:ptCount val="3"/>
                <c:pt idx="0">
                  <c:v>632.79999999999995</c:v>
                </c:pt>
                <c:pt idx="1">
                  <c:v>540</c:v>
                </c:pt>
                <c:pt idx="2">
                  <c:v>450</c:v>
                </c:pt>
              </c:numCache>
            </c:numRef>
          </c:xVal>
          <c:yVal>
            <c:numRef>
              <c:f>Sheet1!$N$10:$N$12</c:f>
              <c:numCache>
                <c:formatCode>General</c:formatCode>
                <c:ptCount val="3"/>
                <c:pt idx="0">
                  <c:v>9.3000000000000007</c:v>
                </c:pt>
                <c:pt idx="1">
                  <c:v>3.2</c:v>
                </c:pt>
                <c:pt idx="2">
                  <c:v>2.2000000000000002</c:v>
                </c:pt>
              </c:numCache>
            </c:numRef>
          </c:yVal>
          <c:smooth val="1"/>
          <c:extLst>
            <c:ext xmlns:c16="http://schemas.microsoft.com/office/drawing/2014/chart" uri="{C3380CC4-5D6E-409C-BE32-E72D297353CC}">
              <c16:uniqueId val="{00000000-585C-4832-B3EB-D43C2A650544}"/>
            </c:ext>
          </c:extLst>
        </c:ser>
        <c:ser>
          <c:idx val="1"/>
          <c:order val="1"/>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xVal>
            <c:numRef>
              <c:f>Sheet1!$M$10:$M$12</c:f>
              <c:numCache>
                <c:formatCode>General</c:formatCode>
                <c:ptCount val="3"/>
                <c:pt idx="0">
                  <c:v>632.79999999999995</c:v>
                </c:pt>
                <c:pt idx="1">
                  <c:v>540</c:v>
                </c:pt>
                <c:pt idx="2">
                  <c:v>450</c:v>
                </c:pt>
              </c:numCache>
            </c:numRef>
          </c:xVal>
          <c:yVal>
            <c:numRef>
              <c:f>Sheet1!$O$10:$O$12</c:f>
              <c:numCache>
                <c:formatCode>General</c:formatCode>
                <c:ptCount val="3"/>
                <c:pt idx="0">
                  <c:v>3.3</c:v>
                </c:pt>
                <c:pt idx="1">
                  <c:v>2.1</c:v>
                </c:pt>
                <c:pt idx="2">
                  <c:v>1.4</c:v>
                </c:pt>
              </c:numCache>
            </c:numRef>
          </c:yVal>
          <c:smooth val="1"/>
          <c:extLst>
            <c:ext xmlns:c16="http://schemas.microsoft.com/office/drawing/2014/chart" uri="{C3380CC4-5D6E-409C-BE32-E72D297353CC}">
              <c16:uniqueId val="{00000001-585C-4832-B3EB-D43C2A650544}"/>
            </c:ext>
          </c:extLst>
        </c:ser>
        <c:dLbls>
          <c:showLegendKey val="0"/>
          <c:showVal val="0"/>
          <c:showCatName val="0"/>
          <c:showSerName val="0"/>
          <c:showPercent val="0"/>
          <c:showBubbleSize val="0"/>
        </c:dLbls>
        <c:axId val="527961224"/>
        <c:axId val="527965488"/>
      </c:scatterChart>
      <c:valAx>
        <c:axId val="527961224"/>
        <c:scaling>
          <c:orientation val="maxMin"/>
          <c:min val="4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wavelength(nm)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27965488"/>
        <c:crosses val="autoZero"/>
        <c:crossBetween val="midCat"/>
      </c:valAx>
      <c:valAx>
        <c:axId val="527965488"/>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dirty="0"/>
                  <a:t>Power(</a:t>
                </a:r>
                <a:r>
                  <a:rPr lang="en-US" dirty="0" err="1"/>
                  <a:t>mW</a:t>
                </a:r>
                <a:r>
                  <a:rPr lang="en-US" dirty="0"/>
                  <a:t>)</a:t>
                </a:r>
                <a:endParaRPr lang="ar-IQ" dirty="0"/>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27961224"/>
        <c:crosses val="autoZero"/>
        <c:crossBetween val="midCat"/>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sz="1600" dirty="0">
                <a:effectLst/>
              </a:rPr>
              <a:t>Photon power of LED with single phase and three-phase </a:t>
            </a:r>
            <a:r>
              <a:rPr lang="en-US" sz="1400" b="0" i="0" u="none" strike="noStrike" cap="none" normalizeH="0" baseline="0" dirty="0">
                <a:effectLst/>
              </a:rPr>
              <a:t>in the optical fiber</a:t>
            </a:r>
            <a:endParaRPr lang="en-US" sz="1600" dirty="0">
              <a:effectLst/>
            </a:endParaRP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smoothMarker"/>
        <c:varyColors val="0"/>
        <c:ser>
          <c:idx val="0"/>
          <c:order val="0"/>
          <c:spPr>
            <a:ln w="19050" cap="rnd">
              <a:solidFill>
                <a:schemeClr val="accent1">
                  <a:alpha val="60000"/>
                </a:schemeClr>
              </a:solidFill>
              <a:round/>
            </a:ln>
            <a:effectLst/>
          </c:spPr>
          <c:marker>
            <c:symbol val="circle"/>
            <c:size val="6"/>
            <c:spPr>
              <a:solidFill>
                <a:schemeClr val="lt1"/>
              </a:solidFill>
              <a:ln w="38100">
                <a:solidFill>
                  <a:schemeClr val="accent1">
                    <a:alpha val="60000"/>
                  </a:schemeClr>
                </a:solidFill>
              </a:ln>
              <a:effectLst/>
            </c:spPr>
          </c:marker>
          <c:xVal>
            <c:numRef>
              <c:f>Sheet1!$K$17:$K$19</c:f>
              <c:numCache>
                <c:formatCode>General</c:formatCode>
                <c:ptCount val="3"/>
                <c:pt idx="0">
                  <c:v>632</c:v>
                </c:pt>
                <c:pt idx="1">
                  <c:v>540</c:v>
                </c:pt>
                <c:pt idx="2">
                  <c:v>450</c:v>
                </c:pt>
              </c:numCache>
            </c:numRef>
          </c:xVal>
          <c:yVal>
            <c:numRef>
              <c:f>Sheet1!$L$17:$L$19</c:f>
              <c:numCache>
                <c:formatCode>General</c:formatCode>
                <c:ptCount val="3"/>
                <c:pt idx="0">
                  <c:v>1.2</c:v>
                </c:pt>
                <c:pt idx="1">
                  <c:v>2.4</c:v>
                </c:pt>
                <c:pt idx="2">
                  <c:v>0.8</c:v>
                </c:pt>
              </c:numCache>
            </c:numRef>
          </c:yVal>
          <c:smooth val="1"/>
          <c:extLst>
            <c:ext xmlns:c16="http://schemas.microsoft.com/office/drawing/2014/chart" uri="{C3380CC4-5D6E-409C-BE32-E72D297353CC}">
              <c16:uniqueId val="{00000000-1B4B-4B42-BA77-5BC0096E5FD2}"/>
            </c:ext>
          </c:extLst>
        </c:ser>
        <c:ser>
          <c:idx val="1"/>
          <c:order val="1"/>
          <c:spPr>
            <a:ln w="19050" cap="rnd">
              <a:solidFill>
                <a:schemeClr val="accent2">
                  <a:alpha val="60000"/>
                </a:schemeClr>
              </a:solidFill>
              <a:round/>
            </a:ln>
            <a:effectLst/>
          </c:spPr>
          <c:marker>
            <c:symbol val="circle"/>
            <c:size val="6"/>
            <c:spPr>
              <a:solidFill>
                <a:schemeClr val="lt1"/>
              </a:solidFill>
              <a:ln w="38100">
                <a:solidFill>
                  <a:schemeClr val="accent2">
                    <a:alpha val="60000"/>
                  </a:schemeClr>
                </a:solidFill>
              </a:ln>
              <a:effectLst/>
            </c:spPr>
          </c:marker>
          <c:xVal>
            <c:numRef>
              <c:f>Sheet1!$K$17:$K$19</c:f>
              <c:numCache>
                <c:formatCode>General</c:formatCode>
                <c:ptCount val="3"/>
                <c:pt idx="0">
                  <c:v>632</c:v>
                </c:pt>
                <c:pt idx="1">
                  <c:v>540</c:v>
                </c:pt>
                <c:pt idx="2">
                  <c:v>450</c:v>
                </c:pt>
              </c:numCache>
            </c:numRef>
          </c:xVal>
          <c:yVal>
            <c:numRef>
              <c:f>Sheet1!$M$17:$M$19</c:f>
              <c:numCache>
                <c:formatCode>General</c:formatCode>
                <c:ptCount val="3"/>
                <c:pt idx="0">
                  <c:v>1.6</c:v>
                </c:pt>
                <c:pt idx="1">
                  <c:v>1</c:v>
                </c:pt>
                <c:pt idx="2">
                  <c:v>0.7</c:v>
                </c:pt>
              </c:numCache>
            </c:numRef>
          </c:yVal>
          <c:smooth val="1"/>
          <c:extLst>
            <c:ext xmlns:c16="http://schemas.microsoft.com/office/drawing/2014/chart" uri="{C3380CC4-5D6E-409C-BE32-E72D297353CC}">
              <c16:uniqueId val="{00000001-1B4B-4B42-BA77-5BC0096E5FD2}"/>
            </c:ext>
          </c:extLst>
        </c:ser>
        <c:dLbls>
          <c:showLegendKey val="0"/>
          <c:showVal val="0"/>
          <c:showCatName val="0"/>
          <c:showSerName val="0"/>
          <c:showPercent val="0"/>
          <c:showBubbleSize val="0"/>
        </c:dLbls>
        <c:axId val="517896688"/>
        <c:axId val="517898000"/>
      </c:scatterChart>
      <c:valAx>
        <c:axId val="517896688"/>
        <c:scaling>
          <c:orientation val="maxMin"/>
          <c:min val="4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Wavelength(nm)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17898000"/>
        <c:crosses val="autoZero"/>
        <c:crossBetween val="midCat"/>
      </c:valAx>
      <c:valAx>
        <c:axId val="517898000"/>
        <c:scaling>
          <c:orientation val="minMax"/>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POWER(mW)</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25000"/>
                <a:lumOff val="75000"/>
              </a:schemeClr>
            </a:solid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178966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Sheet1!$K$11</c:f>
              <c:strCache>
                <c:ptCount val="1"/>
                <c:pt idx="0">
                  <c:v>blue </c:v>
                </c:pt>
              </c:strCache>
            </c:strRef>
          </c:tx>
          <c:spPr>
            <a:solidFill>
              <a:schemeClr val="accent1"/>
            </a:solidFill>
            <a:ln>
              <a:noFill/>
            </a:ln>
            <a:effectLst/>
          </c:spPr>
          <c:invertIfNegative val="0"/>
          <c:val>
            <c:numRef>
              <c:f>Sheet1!$K$12:$K$15</c:f>
              <c:numCache>
                <c:formatCode>General</c:formatCode>
                <c:ptCount val="4"/>
                <c:pt idx="0">
                  <c:v>1</c:v>
                </c:pt>
                <c:pt idx="1">
                  <c:v>3</c:v>
                </c:pt>
                <c:pt idx="2">
                  <c:v>2</c:v>
                </c:pt>
                <c:pt idx="3">
                  <c:v>2</c:v>
                </c:pt>
              </c:numCache>
            </c:numRef>
          </c:val>
          <c:extLst>
            <c:ext xmlns:c16="http://schemas.microsoft.com/office/drawing/2014/chart" uri="{C3380CC4-5D6E-409C-BE32-E72D297353CC}">
              <c16:uniqueId val="{00000000-70A6-4C42-A796-CF55AD5E15D0}"/>
            </c:ext>
          </c:extLst>
        </c:ser>
        <c:ser>
          <c:idx val="1"/>
          <c:order val="1"/>
          <c:tx>
            <c:strRef>
              <c:f>Sheet1!$L$11</c:f>
              <c:strCache>
                <c:ptCount val="1"/>
                <c:pt idx="0">
                  <c:v>green </c:v>
                </c:pt>
              </c:strCache>
            </c:strRef>
          </c:tx>
          <c:spPr>
            <a:solidFill>
              <a:schemeClr val="accent6"/>
            </a:solidFill>
            <a:ln>
              <a:noFill/>
            </a:ln>
            <a:effectLst/>
          </c:spPr>
          <c:invertIfNegative val="0"/>
          <c:val>
            <c:numRef>
              <c:f>Sheet1!$L$12:$L$15</c:f>
              <c:numCache>
                <c:formatCode>General</c:formatCode>
                <c:ptCount val="4"/>
                <c:pt idx="0">
                  <c:v>3</c:v>
                </c:pt>
                <c:pt idx="1">
                  <c:v>2</c:v>
                </c:pt>
                <c:pt idx="2">
                  <c:v>3</c:v>
                </c:pt>
                <c:pt idx="3">
                  <c:v>3</c:v>
                </c:pt>
              </c:numCache>
            </c:numRef>
          </c:val>
          <c:extLst>
            <c:ext xmlns:c16="http://schemas.microsoft.com/office/drawing/2014/chart" uri="{C3380CC4-5D6E-409C-BE32-E72D297353CC}">
              <c16:uniqueId val="{00000001-70A6-4C42-A796-CF55AD5E15D0}"/>
            </c:ext>
          </c:extLst>
        </c:ser>
        <c:ser>
          <c:idx val="2"/>
          <c:order val="2"/>
          <c:tx>
            <c:strRef>
              <c:f>Sheet1!$M$11</c:f>
              <c:strCache>
                <c:ptCount val="1"/>
                <c:pt idx="0">
                  <c:v>red</c:v>
                </c:pt>
              </c:strCache>
            </c:strRef>
          </c:tx>
          <c:spPr>
            <a:solidFill>
              <a:srgbClr val="FF0000"/>
            </a:solidFill>
            <a:ln>
              <a:noFill/>
            </a:ln>
            <a:effectLst/>
          </c:spPr>
          <c:invertIfNegative val="0"/>
          <c:val>
            <c:numRef>
              <c:f>Sheet1!$M$12:$M$15</c:f>
              <c:numCache>
                <c:formatCode>General</c:formatCode>
                <c:ptCount val="4"/>
                <c:pt idx="0">
                  <c:v>2</c:v>
                </c:pt>
                <c:pt idx="1">
                  <c:v>1</c:v>
                </c:pt>
                <c:pt idx="2">
                  <c:v>1</c:v>
                </c:pt>
                <c:pt idx="3">
                  <c:v>1</c:v>
                </c:pt>
              </c:numCache>
            </c:numRef>
          </c:val>
          <c:extLst>
            <c:ext xmlns:c16="http://schemas.microsoft.com/office/drawing/2014/chart" uri="{C3380CC4-5D6E-409C-BE32-E72D297353CC}">
              <c16:uniqueId val="{00000002-70A6-4C42-A796-CF55AD5E15D0}"/>
            </c:ext>
          </c:extLst>
        </c:ser>
        <c:dLbls>
          <c:showLegendKey val="0"/>
          <c:showVal val="0"/>
          <c:showCatName val="0"/>
          <c:showSerName val="0"/>
          <c:showPercent val="0"/>
          <c:showBubbleSize val="0"/>
        </c:dLbls>
        <c:gapWidth val="150"/>
        <c:axId val="448267496"/>
        <c:axId val="448270448"/>
      </c:barChart>
      <c:catAx>
        <c:axId val="448267496"/>
        <c:scaling>
          <c:orientation val="minMax"/>
        </c:scaling>
        <c:delete val="0"/>
        <c:axPos val="r"/>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0" i="0" u="none" strike="noStrike" cap="all" baseline="0">
                    <a:effectLst/>
                  </a:rPr>
                  <a:t>Test cases </a:t>
                </a:r>
                <a:endParaRPr lang="en-US"/>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448270448"/>
        <c:crosses val="autoZero"/>
        <c:auto val="1"/>
        <c:lblAlgn val="ctr"/>
        <c:lblOffset val="100"/>
        <c:noMultiLvlLbl val="0"/>
      </c:catAx>
      <c:valAx>
        <c:axId val="448270448"/>
        <c:scaling>
          <c:orientation val="maxMin"/>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sz="900" b="0" i="0" u="none" strike="noStrike" cap="all" baseline="0">
                    <a:effectLst/>
                  </a:rPr>
                  <a:t>signal efficiency</a:t>
                </a:r>
                <a:endParaRPr lang="en-US"/>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8267496"/>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a:solidFill>
          <a:schemeClr val="tx1">
            <a:lumMod val="15000"/>
            <a:lumOff val="85000"/>
          </a:schemeClr>
        </a:solidFill>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19050" cap="rnd">
        <a:solidFill>
          <a:schemeClr val="phClr">
            <a:alpha val="60000"/>
          </a:schemeClr>
        </a:solidFill>
        <a:round/>
      </a:ln>
    </cs:spPr>
  </cs:dataPointLine>
  <cs:dataPointMarker>
    <cs:lnRef idx="0">
      <cs:styleClr val="auto"/>
    </cs:lnRef>
    <cs:fillRef idx="0">
      <cs:styleClr val="auto"/>
    </cs:fillRef>
    <cs:effectRef idx="0"/>
    <cs:fontRef idx="minor">
      <a:schemeClr val="dk1"/>
    </cs:fontRef>
    <cs:spPr>
      <a:solidFill>
        <a:schemeClr val="lt1"/>
      </a:solidFill>
      <a:ln w="38100">
        <a:solidFill>
          <a:schemeClr val="phClr">
            <a:alpha val="60000"/>
          </a:schemeClr>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15000"/>
            <a:lumOff val="8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a:solidFill>
          <a:schemeClr val="tx1">
            <a:lumMod val="15000"/>
            <a:lumOff val="85000"/>
          </a:schemeClr>
        </a:solidFill>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a:solidFill>
          <a:schemeClr val="tx1">
            <a:lumMod val="25000"/>
            <a:lumOff val="75000"/>
          </a:schemeClr>
        </a:solidFill>
      </a:ln>
    </cs:spPr>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94"/>
          </a:xfrm>
          <a:prstGeom prst="rect">
            <a:avLst/>
          </a:prstGeom>
        </p:spPr>
        <p:txBody>
          <a:bodyPr vert="horz" lIns="96625" tIns="48312" rIns="96625" bIns="48312" rtlCol="0"/>
          <a:lstStyle>
            <a:lvl1pPr algn="l">
              <a:defRPr sz="1300"/>
            </a:lvl1pPr>
          </a:lstStyle>
          <a:p>
            <a:endParaRPr lang="en-US"/>
          </a:p>
        </p:txBody>
      </p:sp>
      <p:sp>
        <p:nvSpPr>
          <p:cNvPr id="3" name="Date Placeholder 2"/>
          <p:cNvSpPr>
            <a:spLocks noGrp="1"/>
          </p:cNvSpPr>
          <p:nvPr>
            <p:ph type="dt" idx="1"/>
          </p:nvPr>
        </p:nvSpPr>
        <p:spPr>
          <a:xfrm>
            <a:off x="3901698" y="0"/>
            <a:ext cx="2984871" cy="501094"/>
          </a:xfrm>
          <a:prstGeom prst="rect">
            <a:avLst/>
          </a:prstGeom>
        </p:spPr>
        <p:txBody>
          <a:bodyPr vert="horz" lIns="96625" tIns="48312" rIns="96625" bIns="48312" rtlCol="0"/>
          <a:lstStyle>
            <a:lvl1pPr algn="r">
              <a:defRPr sz="1300"/>
            </a:lvl1pPr>
          </a:lstStyle>
          <a:p>
            <a:fld id="{666210BF-1105-4022-A03A-39F0A8843985}" type="datetimeFigureOut">
              <a:rPr lang="en-US" smtClean="0"/>
              <a:pPr/>
              <a:t>6/23/2023</a:t>
            </a:fld>
            <a:endParaRPr lang="en-US"/>
          </a:p>
        </p:txBody>
      </p:sp>
      <p:sp>
        <p:nvSpPr>
          <p:cNvPr id="4" name="Slide Image Placeholder 3"/>
          <p:cNvSpPr>
            <a:spLocks noGrp="1" noRot="1" noChangeAspect="1"/>
          </p:cNvSpPr>
          <p:nvPr>
            <p:ph type="sldImg" idx="2"/>
          </p:nvPr>
        </p:nvSpPr>
        <p:spPr>
          <a:xfrm>
            <a:off x="938213" y="750888"/>
            <a:ext cx="5011737" cy="3759200"/>
          </a:xfrm>
          <a:prstGeom prst="rect">
            <a:avLst/>
          </a:prstGeom>
          <a:noFill/>
          <a:ln w="12700">
            <a:solidFill>
              <a:prstClr val="black"/>
            </a:solidFill>
          </a:ln>
        </p:spPr>
        <p:txBody>
          <a:bodyPr vert="horz" lIns="96625" tIns="48312" rIns="96625" bIns="48312" rtlCol="0" anchor="ctr"/>
          <a:lstStyle/>
          <a:p>
            <a:endParaRPr lang="en-US"/>
          </a:p>
        </p:txBody>
      </p:sp>
      <p:sp>
        <p:nvSpPr>
          <p:cNvPr id="5" name="Notes Placeholder 4"/>
          <p:cNvSpPr>
            <a:spLocks noGrp="1"/>
          </p:cNvSpPr>
          <p:nvPr>
            <p:ph type="body" sz="quarter" idx="3"/>
          </p:nvPr>
        </p:nvSpPr>
        <p:spPr>
          <a:xfrm>
            <a:off x="688817" y="4760397"/>
            <a:ext cx="5510530" cy="4509850"/>
          </a:xfrm>
          <a:prstGeom prst="rect">
            <a:avLst/>
          </a:prstGeom>
        </p:spPr>
        <p:txBody>
          <a:bodyPr vert="horz" lIns="96625" tIns="48312" rIns="96625" bIns="483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4"/>
            <a:ext cx="2984871" cy="501094"/>
          </a:xfrm>
          <a:prstGeom prst="rect">
            <a:avLst/>
          </a:prstGeom>
        </p:spPr>
        <p:txBody>
          <a:bodyPr vert="horz" lIns="96625" tIns="48312" rIns="96625" bIns="48312" rtlCol="0" anchor="b"/>
          <a:lstStyle>
            <a:lvl1pPr algn="l">
              <a:defRPr sz="1300"/>
            </a:lvl1pPr>
          </a:lstStyle>
          <a:p>
            <a:endParaRPr lang="en-US"/>
          </a:p>
        </p:txBody>
      </p:sp>
      <p:sp>
        <p:nvSpPr>
          <p:cNvPr id="7" name="Slide Number Placeholder 6"/>
          <p:cNvSpPr>
            <a:spLocks noGrp="1"/>
          </p:cNvSpPr>
          <p:nvPr>
            <p:ph type="sldNum" sz="quarter" idx="5"/>
          </p:nvPr>
        </p:nvSpPr>
        <p:spPr>
          <a:xfrm>
            <a:off x="3901698" y="9519054"/>
            <a:ext cx="2984871" cy="501094"/>
          </a:xfrm>
          <a:prstGeom prst="rect">
            <a:avLst/>
          </a:prstGeom>
        </p:spPr>
        <p:txBody>
          <a:bodyPr vert="horz" lIns="96625" tIns="48312" rIns="96625" bIns="48312" rtlCol="0" anchor="b"/>
          <a:lstStyle>
            <a:lvl1pPr algn="r">
              <a:defRPr sz="1300"/>
            </a:lvl1pPr>
          </a:lstStyle>
          <a:p>
            <a:fld id="{924D2998-75EE-4931-BC0C-375EC9E220FC}" type="slidenum">
              <a:rPr lang="en-US" smtClean="0"/>
              <a:pPr/>
              <a:t>‹#›</a:t>
            </a:fld>
            <a:endParaRPr lang="en-US"/>
          </a:p>
        </p:txBody>
      </p:sp>
    </p:spTree>
    <p:extLst>
      <p:ext uri="{BB962C8B-B14F-4D97-AF65-F5344CB8AC3E}">
        <p14:creationId xmlns:p14="http://schemas.microsoft.com/office/powerpoint/2010/main" val="33558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b="1"/>
            </a:lvl1pPr>
          </a:lstStyle>
          <a:p>
            <a:fld id="{A19A3BCE-3126-4DC5-90BC-BB1093D34597}" type="datetime1">
              <a:rPr lang="en-US" smtClean="0"/>
              <a:pPr/>
              <a:t>6/23/2023</a:t>
            </a:fld>
            <a:endParaRPr lang="en-US" dirty="0"/>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lvl1pPr>
              <a:defRPr b="1"/>
            </a:lvl1pPr>
          </a:lstStyle>
          <a:p>
            <a:fld id="{18320F4F-8BEF-4279-989A-E26F812404C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724942"/>
          </a:xfrm>
          <a:prstGeom prst="rect">
            <a:avLst/>
          </a:prstGeom>
        </p:spPr>
        <p:txBody>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0F0D27-1677-4DDB-B19E-E9F120CA7292}"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9024" cy="5851525"/>
          </a:xfrm>
          <a:prstGeom prst="rect">
            <a:avLst/>
          </a:prstGeom>
        </p:spPr>
        <p:txBody>
          <a:bodyPr vert="eaVert"/>
          <a:lstStyle>
            <a:lvl1pPr>
              <a:defRPr sz="3200"/>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BE647-F58E-4B6E-8339-4059511B3E97}"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652934"/>
          </a:xfrm>
          <a:prstGeom prst="rect">
            <a:avLst/>
          </a:prstGeom>
        </p:spPr>
        <p:txBody>
          <a:bodyPr/>
          <a:lstStyle>
            <a:lvl1pPr>
              <a:defRPr sz="3200" b="0"/>
            </a:lvl1pPr>
          </a:lstStyle>
          <a:p>
            <a:r>
              <a:rPr lang="en-US" dirty="0"/>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4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24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74D6F6-55A8-4491-A0C5-639D82BA7AD9}"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652934"/>
          </a:xfrm>
          <a:prstGeom prst="rect">
            <a:avLst/>
          </a:prstGeom>
        </p:spPr>
        <p:txBody>
          <a:bodyPr/>
          <a:lstStyle>
            <a:lvl1pPr>
              <a:defRPr sz="28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2A26C78-D917-496C-ABDE-8C25FBB6FD41}" type="datetime1">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652934"/>
          </a:xfrm>
          <a:prstGeom prst="rect">
            <a:avLst/>
          </a:prstGeom>
        </p:spPr>
        <p:txBody>
          <a:bodyPr/>
          <a:lstStyle>
            <a:lvl1pPr>
              <a:defRPr sz="32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652934"/>
          </a:xfrm>
          <a:prstGeom prst="rect">
            <a:avLst/>
          </a:prstGeom>
        </p:spPr>
        <p:txBody>
          <a:bodyPr/>
          <a:lstStyle>
            <a:lvl1pPr>
              <a:defRPr sz="2800"/>
            </a:lvl1pPr>
          </a:lstStyle>
          <a:p>
            <a:r>
              <a:rPr lang="en-US" dirty="0"/>
              <a:t>Click to edit Master title style</a:t>
            </a:r>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3EE9F-9716-4CC2-86DD-696628584560}" type="datetime1">
              <a:rPr lang="en-US" smtClean="0"/>
              <a:pPr/>
              <a:t>6/23/2023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836712"/>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836712"/>
            <a:ext cx="5111750" cy="5289451"/>
          </a:xfrm>
        </p:spPr>
        <p:txBody>
          <a:bodyPr/>
          <a:lstStyle>
            <a:lvl1pPr>
              <a:defRPr sz="28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8C3F89-DDC8-457B-A4EF-9731290CD6A5}" type="datetime1">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4C8971-D897-4BC0-B03A-F123567AED2D}" type="datetime1">
              <a:rPr lang="en-US" smtClean="0"/>
              <a:pPr/>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320F4F-8BEF-4279-989A-E26F812404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34" descr="hintergrund_1"/>
          <p:cNvPicPr>
            <a:picLocks noChangeAspect="1" noChangeArrowheads="1"/>
          </p:cNvPicPr>
          <p:nvPr userDrawn="1"/>
        </p:nvPicPr>
        <p:blipFill>
          <a:blip r:embed="rId13" cstate="print">
            <a:duotone>
              <a:prstClr val="black"/>
              <a:schemeClr val="accent1">
                <a:tint val="45000"/>
                <a:satMod val="400000"/>
              </a:schemeClr>
            </a:duotone>
          </a:blip>
          <a:srcRect b="64699"/>
          <a:stretch>
            <a:fillRect/>
          </a:stretch>
        </p:blipFill>
        <p:spPr bwMode="auto">
          <a:xfrm>
            <a:off x="0" y="1"/>
            <a:ext cx="9144000" cy="692695"/>
          </a:xfrm>
          <a:prstGeom prst="rect">
            <a:avLst/>
          </a:prstGeom>
          <a:solidFill>
            <a:srgbClr val="7030A0"/>
          </a:solidFill>
        </p:spPr>
      </p:pic>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3362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1DDDA-304A-43EB-9098-330539EC9967}" type="datetime1">
              <a:rPr lang="en-US" smtClean="0"/>
              <a:pPr/>
              <a:t>6/23/2023</a:t>
            </a:fld>
            <a:endParaRPr lang="en-US"/>
          </a:p>
        </p:txBody>
      </p:sp>
      <p:sp>
        <p:nvSpPr>
          <p:cNvPr id="5" name="Footer Placeholder 4"/>
          <p:cNvSpPr>
            <a:spLocks noGrp="1"/>
          </p:cNvSpPr>
          <p:nvPr>
            <p:ph type="ftr" sz="quarter" idx="3"/>
          </p:nvPr>
        </p:nvSpPr>
        <p:spPr>
          <a:xfrm>
            <a:off x="3124200" y="643362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43362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320F4F-8BEF-4279-989A-E26F812404CF}" type="slidenum">
              <a:rPr lang="en-US" smtClean="0"/>
              <a:pPr/>
              <a:t>‹#›</a:t>
            </a:fld>
            <a:endParaRPr lang="en-US"/>
          </a:p>
        </p:txBody>
      </p:sp>
      <p:sp>
        <p:nvSpPr>
          <p:cNvPr id="11" name="TextBox 10"/>
          <p:cNvSpPr txBox="1"/>
          <p:nvPr userDrawn="1"/>
        </p:nvSpPr>
        <p:spPr>
          <a:xfrm>
            <a:off x="0" y="6471470"/>
            <a:ext cx="9144000" cy="396000"/>
          </a:xfrm>
          <a:prstGeom prst="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wrap="square" rtlCol="0">
            <a:spAutoFit/>
          </a:bodyPr>
          <a:lstStyle/>
          <a:p>
            <a:endParaRPr lang="de-DE" dirty="0"/>
          </a:p>
        </p:txBody>
      </p:sp>
      <p:sp>
        <p:nvSpPr>
          <p:cNvPr id="12" name="Rectangle 36"/>
          <p:cNvSpPr>
            <a:spLocks noChangeArrowheads="1"/>
          </p:cNvSpPr>
          <p:nvPr userDrawn="1"/>
        </p:nvSpPr>
        <p:spPr bwMode="auto">
          <a:xfrm>
            <a:off x="-652" y="6444371"/>
            <a:ext cx="9144000" cy="42863"/>
          </a:xfrm>
          <a:prstGeom prst="rect">
            <a:avLst/>
          </a:prstGeom>
          <a:solidFill>
            <a:srgbClr val="FAB300"/>
          </a:solidFill>
          <a:ln w="9525">
            <a:noFill/>
            <a:miter lim="800000"/>
            <a:headEnd/>
            <a:tailEnd/>
          </a:ln>
          <a:effectLst/>
        </p:spPr>
        <p:txBody>
          <a:bodyPr wrap="none" anchor="ctr"/>
          <a:lstStyle/>
          <a:p>
            <a:endParaRPr lang="de-DE"/>
          </a:p>
        </p:txBody>
      </p:sp>
      <p:sp>
        <p:nvSpPr>
          <p:cNvPr id="14" name="TextBox 13"/>
          <p:cNvSpPr txBox="1"/>
          <p:nvPr userDrawn="1"/>
        </p:nvSpPr>
        <p:spPr>
          <a:xfrm>
            <a:off x="971600" y="0"/>
            <a:ext cx="3850734" cy="646331"/>
          </a:xfrm>
          <a:prstGeom prst="rect">
            <a:avLst/>
          </a:prstGeom>
          <a:noFill/>
        </p:spPr>
        <p:txBody>
          <a:bodyPr wrap="none" rtlCol="0">
            <a:spAutoFit/>
          </a:bodyPr>
          <a:lstStyle/>
          <a:p>
            <a:r>
              <a:rPr lang="en-US" b="1" dirty="0">
                <a:solidFill>
                  <a:schemeClr val="bg1"/>
                </a:solidFill>
                <a:latin typeface="Trebuchet MS" pitchFamily="34" charset="0"/>
              </a:rPr>
              <a:t>Graduation Projects Festival</a:t>
            </a:r>
            <a:endParaRPr lang="ar-IQ" b="1" dirty="0">
              <a:solidFill>
                <a:schemeClr val="bg1"/>
              </a:solidFill>
              <a:latin typeface="Trebuchet MS" pitchFamily="34" charset="0"/>
            </a:endParaRPr>
          </a:p>
          <a:p>
            <a:r>
              <a:rPr lang="en-US" b="1" dirty="0">
                <a:solidFill>
                  <a:schemeClr val="bg1"/>
                </a:solidFill>
                <a:latin typeface="Trebuchet MS" pitchFamily="34" charset="0"/>
              </a:rPr>
              <a:t>Research and Development Office</a:t>
            </a:r>
          </a:p>
        </p:txBody>
      </p:sp>
      <p:sp>
        <p:nvSpPr>
          <p:cNvPr id="20" name="TextBox 19"/>
          <p:cNvSpPr txBox="1"/>
          <p:nvPr userDrawn="1"/>
        </p:nvSpPr>
        <p:spPr>
          <a:xfrm>
            <a:off x="7092280" y="0"/>
            <a:ext cx="1636987" cy="646331"/>
          </a:xfrm>
          <a:prstGeom prst="rect">
            <a:avLst/>
          </a:prstGeom>
          <a:noFill/>
        </p:spPr>
        <p:txBody>
          <a:bodyPr wrap="none" rtlCol="0">
            <a:spAutoFit/>
          </a:bodyPr>
          <a:lstStyle/>
          <a:p>
            <a:pPr marL="0" algn="l" defTabSz="914400" rtl="0" eaLnBrk="1" latinLnBrk="0" hangingPunct="1"/>
            <a:r>
              <a:rPr lang="en-US" sz="1800" b="1" kern="1200" dirty="0">
                <a:solidFill>
                  <a:schemeClr val="bg1"/>
                </a:solidFill>
                <a:latin typeface="Trebuchet MS" pitchFamily="34" charset="0"/>
                <a:ea typeface="+mn-ea"/>
                <a:cs typeface="+mn-cs"/>
              </a:rPr>
              <a:t>University of </a:t>
            </a:r>
          </a:p>
          <a:p>
            <a:pPr marL="0" algn="l" defTabSz="914400" rtl="0" eaLnBrk="1" latinLnBrk="0" hangingPunct="1"/>
            <a:r>
              <a:rPr lang="en-US" sz="1800" b="1" kern="1200" dirty="0">
                <a:solidFill>
                  <a:schemeClr val="bg1"/>
                </a:solidFill>
                <a:latin typeface="Trebuchet MS" pitchFamily="34" charset="0"/>
                <a:ea typeface="+mn-ea"/>
                <a:cs typeface="+mn-cs"/>
              </a:rPr>
              <a:t>Technology</a:t>
            </a:r>
          </a:p>
        </p:txBody>
      </p:sp>
      <p:pic>
        <p:nvPicPr>
          <p:cNvPr id="13" name="Picture 12"/>
          <p:cNvPicPr/>
          <p:nvPr userDrawn="1"/>
        </p:nvPicPr>
        <p:blipFill>
          <a:blip r:embed="rId14" cstate="print">
            <a:extLst>
              <a:ext uri="{28A0092B-C50C-407E-A947-70E740481C1C}">
                <a14:useLocalDpi xmlns:a14="http://schemas.microsoft.com/office/drawing/2010/main" val="0"/>
              </a:ext>
            </a:extLst>
          </a:blip>
          <a:stretch>
            <a:fillRect/>
          </a:stretch>
        </p:blipFill>
        <p:spPr>
          <a:xfrm>
            <a:off x="6577976" y="23416"/>
            <a:ext cx="454996" cy="653634"/>
          </a:xfrm>
          <a:prstGeom prst="rect">
            <a:avLst/>
          </a:prstGeom>
        </p:spPr>
      </p:pic>
      <p:pic>
        <p:nvPicPr>
          <p:cNvPr id="2" name="Picture 1"/>
          <p:cNvPicPr>
            <a:picLocks noChangeAspect="1"/>
          </p:cNvPicPr>
          <p:nvPr userDrawn="1"/>
        </p:nvPicPr>
        <p:blipFill>
          <a:blip r:embed="rId15" cstate="print"/>
          <a:stretch>
            <a:fillRect/>
          </a:stretch>
        </p:blipFill>
        <p:spPr>
          <a:xfrm>
            <a:off x="277370" y="23416"/>
            <a:ext cx="634922" cy="6366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85800" y="980729"/>
            <a:ext cx="7772400" cy="2160240"/>
          </a:xfrm>
        </p:spPr>
        <p:txBody>
          <a:bodyPr/>
          <a:lstStyle/>
          <a:p>
            <a:br>
              <a:rPr lang="en-US" sz="3200" dirty="0">
                <a:solidFill>
                  <a:schemeClr val="accent5">
                    <a:lumMod val="75000"/>
                  </a:schemeClr>
                </a:solidFill>
              </a:rPr>
            </a:br>
            <a:r>
              <a:rPr lang="en-US" sz="3200" dirty="0">
                <a:solidFill>
                  <a:schemeClr val="accent5">
                    <a:lumMod val="75000"/>
                  </a:schemeClr>
                </a:solidFill>
              </a:rPr>
              <a:t> </a:t>
            </a:r>
            <a:r>
              <a:rPr lang="en-US" sz="3200" b="1" i="1" dirty="0">
                <a:solidFill>
                  <a:schemeClr val="accent5">
                    <a:lumMod val="75000"/>
                  </a:schemeClr>
                </a:solidFill>
              </a:rPr>
              <a:t>Design a system to transfer alternating current in optical fiber using a light-emitting diode</a:t>
            </a:r>
            <a:endParaRPr lang="en-US" sz="2400" b="1" dirty="0">
              <a:solidFill>
                <a:schemeClr val="accent5">
                  <a:lumMod val="75000"/>
                </a:schemeClr>
              </a:solidFill>
              <a:latin typeface="Trebuchet MS" pitchFamily="34" charset="0"/>
            </a:endParaRPr>
          </a:p>
        </p:txBody>
      </p:sp>
      <p:sp>
        <p:nvSpPr>
          <p:cNvPr id="8" name="Subtitle 2"/>
          <p:cNvSpPr>
            <a:spLocks noGrp="1"/>
          </p:cNvSpPr>
          <p:nvPr>
            <p:ph type="subTitle" idx="1"/>
          </p:nvPr>
        </p:nvSpPr>
        <p:spPr>
          <a:xfrm>
            <a:off x="1371600" y="3861048"/>
            <a:ext cx="6400800" cy="1777752"/>
          </a:xfrm>
        </p:spPr>
        <p:txBody>
          <a:bodyPr>
            <a:normAutofit/>
          </a:bodyPr>
          <a:lstStyle/>
          <a:p>
            <a:pPr>
              <a:lnSpc>
                <a:spcPct val="80000"/>
              </a:lnSpc>
              <a:defRPr/>
            </a:pPr>
            <a:r>
              <a:rPr lang="en-US" sz="2000" b="1" dirty="0">
                <a:latin typeface="Trebuchet MS" pitchFamily="34" charset="0"/>
              </a:rPr>
              <a:t>Presented by: </a:t>
            </a:r>
            <a:endParaRPr lang="en-US" sz="2000" b="1" dirty="0">
              <a:solidFill>
                <a:prstClr val="black">
                  <a:tint val="75000"/>
                </a:prstClr>
              </a:solidFill>
              <a:latin typeface="Trebuchet MS" pitchFamily="34" charset="0"/>
            </a:endParaRPr>
          </a:p>
          <a:p>
            <a:pPr>
              <a:lnSpc>
                <a:spcPct val="80000"/>
              </a:lnSpc>
              <a:defRPr/>
            </a:pPr>
            <a:r>
              <a:rPr lang="en-US" sz="2000" b="1">
                <a:solidFill>
                  <a:prstClr val="black">
                    <a:tint val="75000"/>
                  </a:prstClr>
                </a:solidFill>
                <a:latin typeface="Trebuchet MS" pitchFamily="34" charset="0"/>
              </a:rPr>
              <a:t>Abdulkareem K. </a:t>
            </a:r>
            <a:r>
              <a:rPr lang="en-US" sz="2000" b="1" dirty="0">
                <a:solidFill>
                  <a:prstClr val="black">
                    <a:tint val="75000"/>
                  </a:prstClr>
                </a:solidFill>
                <a:latin typeface="Trebuchet MS" pitchFamily="34" charset="0"/>
              </a:rPr>
              <a:t>Ali</a:t>
            </a:r>
          </a:p>
          <a:p>
            <a:pPr>
              <a:lnSpc>
                <a:spcPct val="80000"/>
              </a:lnSpc>
              <a:defRPr/>
            </a:pPr>
            <a:r>
              <a:rPr lang="en-US" sz="2000" b="1" dirty="0">
                <a:solidFill>
                  <a:prstClr val="black">
                    <a:tint val="75000"/>
                  </a:prstClr>
                </a:solidFill>
                <a:latin typeface="Trebuchet MS" pitchFamily="34" charset="0"/>
              </a:rPr>
              <a:t>Hussein A. Akhtar</a:t>
            </a:r>
            <a:endParaRPr lang="ar-IQ" sz="2000" b="1" dirty="0">
              <a:latin typeface="Trebuchet MS" pitchFamily="34"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936104"/>
          </a:xfrm>
        </p:spPr>
        <p:txBody>
          <a:bodyPr/>
          <a:lstStyle/>
          <a:p>
            <a:r>
              <a:rPr lang="en-US" sz="2800" b="1" dirty="0">
                <a:solidFill>
                  <a:prstClr val="black"/>
                </a:solidFill>
              </a:rPr>
              <a:t>Photon power of LED before AC modulator and after AC modulator</a:t>
            </a:r>
            <a:endParaRPr lang="en-US"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10</a:t>
            </a:fld>
            <a:endParaRPr lang="en-US"/>
          </a:p>
        </p:txBody>
      </p:sp>
      <p:graphicFrame>
        <p:nvGraphicFramePr>
          <p:cNvPr id="13" name="Content Placeholder 12">
            <a:extLst>
              <a:ext uri="{FF2B5EF4-FFF2-40B4-BE49-F238E27FC236}">
                <a16:creationId xmlns:a16="http://schemas.microsoft.com/office/drawing/2014/main" id="{870C49F7-5563-5C45-E21D-8B95AE3D45B1}"/>
              </a:ext>
            </a:extLst>
          </p:cNvPr>
          <p:cNvGraphicFramePr>
            <a:graphicFrameLocks noGrp="1"/>
          </p:cNvGraphicFramePr>
          <p:nvPr>
            <p:ph idx="1"/>
            <p:extLst>
              <p:ext uri="{D42A27DB-BD31-4B8C-83A1-F6EECF244321}">
                <p14:modId xmlns:p14="http://schemas.microsoft.com/office/powerpoint/2010/main" val="112846707"/>
              </p:ext>
            </p:extLst>
          </p:nvPr>
        </p:nvGraphicFramePr>
        <p:xfrm>
          <a:off x="457200" y="1772816"/>
          <a:ext cx="8229600" cy="43533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379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B8C8-6368-3E05-AC43-14AC3D237091}"/>
              </a:ext>
            </a:extLst>
          </p:cNvPr>
          <p:cNvSpPr>
            <a:spLocks noGrp="1"/>
          </p:cNvSpPr>
          <p:nvPr>
            <p:ph type="title"/>
          </p:nvPr>
        </p:nvSpPr>
        <p:spPr/>
        <p:txBody>
          <a:bodyPr/>
          <a:lstStyle/>
          <a:p>
            <a:r>
              <a:rPr lang="en-US" b="1" dirty="0"/>
              <a:t>Results of signals using Single-Phase Generator in free space (1) </a:t>
            </a:r>
            <a:endParaRPr lang="ar-IQ" b="1" dirty="0"/>
          </a:p>
        </p:txBody>
      </p:sp>
      <p:sp>
        <p:nvSpPr>
          <p:cNvPr id="3" name="Text Placeholder 2">
            <a:extLst>
              <a:ext uri="{FF2B5EF4-FFF2-40B4-BE49-F238E27FC236}">
                <a16:creationId xmlns:a16="http://schemas.microsoft.com/office/drawing/2014/main" id="{04265A17-512C-A991-A53E-4DA27930BF77}"/>
              </a:ext>
            </a:extLst>
          </p:cNvPr>
          <p:cNvSpPr>
            <a:spLocks noGrp="1"/>
          </p:cNvSpPr>
          <p:nvPr>
            <p:ph type="body" idx="1"/>
          </p:nvPr>
        </p:nvSpPr>
        <p:spPr>
          <a:xfrm>
            <a:off x="457200" y="1854994"/>
            <a:ext cx="4040188" cy="639762"/>
          </a:xfrm>
        </p:spPr>
        <p:txBody>
          <a:bodyPr/>
          <a:lstStyle/>
          <a:p>
            <a:r>
              <a:rPr lang="en-US" dirty="0"/>
              <a:t>Input signal</a:t>
            </a:r>
            <a:endParaRPr lang="ar-IQ" dirty="0"/>
          </a:p>
        </p:txBody>
      </p:sp>
      <p:pic>
        <p:nvPicPr>
          <p:cNvPr id="11" name="Content Placeholder 10">
            <a:extLst>
              <a:ext uri="{FF2B5EF4-FFF2-40B4-BE49-F238E27FC236}">
                <a16:creationId xmlns:a16="http://schemas.microsoft.com/office/drawing/2014/main" id="{DE570E4F-E203-184D-D96C-D8A6F2E3741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3014216"/>
            <a:ext cx="4040188" cy="2272605"/>
          </a:xfrm>
        </p:spPr>
      </p:pic>
      <p:sp>
        <p:nvSpPr>
          <p:cNvPr id="5" name="Text Placeholder 4">
            <a:extLst>
              <a:ext uri="{FF2B5EF4-FFF2-40B4-BE49-F238E27FC236}">
                <a16:creationId xmlns:a16="http://schemas.microsoft.com/office/drawing/2014/main" id="{1675010D-C03D-964D-B608-E5D98CFC2614}"/>
              </a:ext>
            </a:extLst>
          </p:cNvPr>
          <p:cNvSpPr>
            <a:spLocks noGrp="1"/>
          </p:cNvSpPr>
          <p:nvPr>
            <p:ph type="body" sz="quarter" idx="3"/>
          </p:nvPr>
        </p:nvSpPr>
        <p:spPr>
          <a:xfrm>
            <a:off x="4645024" y="1854994"/>
            <a:ext cx="4041775" cy="639762"/>
          </a:xfrm>
        </p:spPr>
        <p:txBody>
          <a:bodyPr/>
          <a:lstStyle/>
          <a:p>
            <a:r>
              <a:rPr lang="en-US" dirty="0"/>
              <a:t>Output signal of red LED</a:t>
            </a:r>
            <a:endParaRPr lang="ar-IQ" dirty="0"/>
          </a:p>
        </p:txBody>
      </p:sp>
      <p:pic>
        <p:nvPicPr>
          <p:cNvPr id="13" name="Content Placeholder 12">
            <a:extLst>
              <a:ext uri="{FF2B5EF4-FFF2-40B4-BE49-F238E27FC236}">
                <a16:creationId xmlns:a16="http://schemas.microsoft.com/office/drawing/2014/main" id="{DAD39C80-7CEA-0377-2AC4-D5387DA40255}"/>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3013770"/>
            <a:ext cx="4041775" cy="2273498"/>
          </a:xfrm>
        </p:spPr>
      </p:pic>
      <p:sp>
        <p:nvSpPr>
          <p:cNvPr id="7" name="Date Placeholder 6">
            <a:extLst>
              <a:ext uri="{FF2B5EF4-FFF2-40B4-BE49-F238E27FC236}">
                <a16:creationId xmlns:a16="http://schemas.microsoft.com/office/drawing/2014/main" id="{09C13B0C-2AF8-5E8C-75AF-9783C90B8FA1}"/>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214698C0-DC73-4127-6545-FE1CD6CA10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95A9F1-B6A5-033F-436B-012D772F2A6D}"/>
              </a:ext>
            </a:extLst>
          </p:cNvPr>
          <p:cNvSpPr>
            <a:spLocks noGrp="1"/>
          </p:cNvSpPr>
          <p:nvPr>
            <p:ph type="sldNum" sz="quarter" idx="12"/>
          </p:nvPr>
        </p:nvSpPr>
        <p:spPr/>
        <p:txBody>
          <a:bodyPr/>
          <a:lstStyle/>
          <a:p>
            <a:fld id="{18320F4F-8BEF-4279-989A-E26F812404CF}" type="slidenum">
              <a:rPr lang="en-US" smtClean="0"/>
              <a:pPr/>
              <a:t>11</a:t>
            </a:fld>
            <a:endParaRPr lang="en-US"/>
          </a:p>
        </p:txBody>
      </p:sp>
    </p:spTree>
    <p:extLst>
      <p:ext uri="{BB962C8B-B14F-4D97-AF65-F5344CB8AC3E}">
        <p14:creationId xmlns:p14="http://schemas.microsoft.com/office/powerpoint/2010/main" val="390234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9043-0EA6-4C54-D6AB-E01D9142A663}"/>
              </a:ext>
            </a:extLst>
          </p:cNvPr>
          <p:cNvSpPr>
            <a:spLocks noGrp="1"/>
          </p:cNvSpPr>
          <p:nvPr>
            <p:ph type="title"/>
          </p:nvPr>
        </p:nvSpPr>
        <p:spPr/>
        <p:txBody>
          <a:bodyPr/>
          <a:lstStyle/>
          <a:p>
            <a:r>
              <a:rPr lang="en-US" b="1" dirty="0"/>
              <a:t>Results of signals using Single-Phase Generator in free space (1)</a:t>
            </a:r>
            <a:endParaRPr lang="ar-IQ" b="1" dirty="0"/>
          </a:p>
        </p:txBody>
      </p:sp>
      <p:sp>
        <p:nvSpPr>
          <p:cNvPr id="3" name="Text Placeholder 2">
            <a:extLst>
              <a:ext uri="{FF2B5EF4-FFF2-40B4-BE49-F238E27FC236}">
                <a16:creationId xmlns:a16="http://schemas.microsoft.com/office/drawing/2014/main" id="{8A6AE4CB-28DF-F232-6232-7BDD51AC7F4D}"/>
              </a:ext>
            </a:extLst>
          </p:cNvPr>
          <p:cNvSpPr>
            <a:spLocks noGrp="1"/>
          </p:cNvSpPr>
          <p:nvPr>
            <p:ph type="body" idx="1"/>
          </p:nvPr>
        </p:nvSpPr>
        <p:spPr>
          <a:xfrm>
            <a:off x="457200" y="1854994"/>
            <a:ext cx="4040188" cy="639762"/>
          </a:xfrm>
        </p:spPr>
        <p:txBody>
          <a:bodyPr/>
          <a:lstStyle/>
          <a:p>
            <a:r>
              <a:rPr lang="en-US" dirty="0"/>
              <a:t>Output signal of green LED</a:t>
            </a:r>
            <a:endParaRPr lang="ar-IQ" dirty="0"/>
          </a:p>
        </p:txBody>
      </p:sp>
      <p:pic>
        <p:nvPicPr>
          <p:cNvPr id="11" name="Content Placeholder 10">
            <a:extLst>
              <a:ext uri="{FF2B5EF4-FFF2-40B4-BE49-F238E27FC236}">
                <a16:creationId xmlns:a16="http://schemas.microsoft.com/office/drawing/2014/main" id="{A4FB5103-6594-6DE7-4E77-5FCFF898230F}"/>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3014216"/>
            <a:ext cx="4040188" cy="2272605"/>
          </a:xfrm>
        </p:spPr>
      </p:pic>
      <p:sp>
        <p:nvSpPr>
          <p:cNvPr id="5" name="Text Placeholder 4">
            <a:extLst>
              <a:ext uri="{FF2B5EF4-FFF2-40B4-BE49-F238E27FC236}">
                <a16:creationId xmlns:a16="http://schemas.microsoft.com/office/drawing/2014/main" id="{AAE1EA21-F625-357D-DA60-444977A1A89C}"/>
              </a:ext>
            </a:extLst>
          </p:cNvPr>
          <p:cNvSpPr>
            <a:spLocks noGrp="1"/>
          </p:cNvSpPr>
          <p:nvPr>
            <p:ph type="body" sz="quarter" idx="3"/>
          </p:nvPr>
        </p:nvSpPr>
        <p:spPr>
          <a:xfrm>
            <a:off x="4645025" y="1854994"/>
            <a:ext cx="4041775" cy="639762"/>
          </a:xfrm>
        </p:spPr>
        <p:txBody>
          <a:bodyPr/>
          <a:lstStyle/>
          <a:p>
            <a:r>
              <a:rPr lang="en-US" dirty="0"/>
              <a:t>Output signal of blue LED</a:t>
            </a:r>
            <a:endParaRPr lang="ar-IQ" dirty="0"/>
          </a:p>
        </p:txBody>
      </p:sp>
      <p:pic>
        <p:nvPicPr>
          <p:cNvPr id="13" name="Content Placeholder 12">
            <a:extLst>
              <a:ext uri="{FF2B5EF4-FFF2-40B4-BE49-F238E27FC236}">
                <a16:creationId xmlns:a16="http://schemas.microsoft.com/office/drawing/2014/main" id="{861E7007-67EF-C074-D38A-FD5C709F71F7}"/>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45025" y="3013770"/>
            <a:ext cx="4041775" cy="2273498"/>
          </a:xfrm>
        </p:spPr>
      </p:pic>
      <p:sp>
        <p:nvSpPr>
          <p:cNvPr id="7" name="Date Placeholder 6">
            <a:extLst>
              <a:ext uri="{FF2B5EF4-FFF2-40B4-BE49-F238E27FC236}">
                <a16:creationId xmlns:a16="http://schemas.microsoft.com/office/drawing/2014/main" id="{93E25423-1821-54C2-442E-A45A691AC743}"/>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904F522E-7F5A-1687-F07C-129D70B7C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F3071F-9B18-47B8-8474-F754DE116381}"/>
              </a:ext>
            </a:extLst>
          </p:cNvPr>
          <p:cNvSpPr>
            <a:spLocks noGrp="1"/>
          </p:cNvSpPr>
          <p:nvPr>
            <p:ph type="sldNum" sz="quarter" idx="12"/>
          </p:nvPr>
        </p:nvSpPr>
        <p:spPr/>
        <p:txBody>
          <a:bodyPr/>
          <a:lstStyle/>
          <a:p>
            <a:fld id="{18320F4F-8BEF-4279-989A-E26F812404CF}" type="slidenum">
              <a:rPr lang="en-US" smtClean="0"/>
              <a:pPr/>
              <a:t>12</a:t>
            </a:fld>
            <a:endParaRPr lang="en-US"/>
          </a:p>
        </p:txBody>
      </p:sp>
    </p:spTree>
    <p:extLst>
      <p:ext uri="{BB962C8B-B14F-4D97-AF65-F5344CB8AC3E}">
        <p14:creationId xmlns:p14="http://schemas.microsoft.com/office/powerpoint/2010/main" val="235440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BA60-F764-8466-9021-4B51945E4F47}"/>
              </a:ext>
            </a:extLst>
          </p:cNvPr>
          <p:cNvSpPr>
            <a:spLocks noGrp="1"/>
          </p:cNvSpPr>
          <p:nvPr>
            <p:ph type="title"/>
          </p:nvPr>
        </p:nvSpPr>
        <p:spPr/>
        <p:txBody>
          <a:bodyPr/>
          <a:lstStyle/>
          <a:p>
            <a:r>
              <a:rPr lang="en-US" b="1" dirty="0"/>
              <a:t>Three-phase input signal</a:t>
            </a:r>
            <a:endParaRPr lang="ar-IQ" b="1" dirty="0"/>
          </a:p>
        </p:txBody>
      </p:sp>
      <p:sp>
        <p:nvSpPr>
          <p:cNvPr id="3" name="Text Placeholder 2">
            <a:extLst>
              <a:ext uri="{FF2B5EF4-FFF2-40B4-BE49-F238E27FC236}">
                <a16:creationId xmlns:a16="http://schemas.microsoft.com/office/drawing/2014/main" id="{3529EB03-F5D7-630F-26CD-B90251EBACC1}"/>
              </a:ext>
            </a:extLst>
          </p:cNvPr>
          <p:cNvSpPr>
            <a:spLocks noGrp="1"/>
          </p:cNvSpPr>
          <p:nvPr>
            <p:ph type="body" idx="1"/>
          </p:nvPr>
        </p:nvSpPr>
        <p:spPr>
          <a:xfrm>
            <a:off x="459251" y="1544382"/>
            <a:ext cx="2667000" cy="639762"/>
          </a:xfrm>
        </p:spPr>
        <p:txBody>
          <a:bodyPr>
            <a:normAutofit fontScale="92500" lnSpcReduction="20000"/>
          </a:bodyPr>
          <a:lstStyle/>
          <a:p>
            <a:r>
              <a:rPr lang="en-US" dirty="0"/>
              <a:t>Input signal of red LED</a:t>
            </a:r>
            <a:endParaRPr lang="ar-IQ" dirty="0"/>
          </a:p>
        </p:txBody>
      </p:sp>
      <p:pic>
        <p:nvPicPr>
          <p:cNvPr id="17" name="Content Placeholder 16">
            <a:extLst>
              <a:ext uri="{FF2B5EF4-FFF2-40B4-BE49-F238E27FC236}">
                <a16:creationId xmlns:a16="http://schemas.microsoft.com/office/drawing/2014/main" id="{928B5569-4000-4970-2894-90048F4E868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3400425"/>
            <a:ext cx="2667000" cy="1500187"/>
          </a:xfrm>
        </p:spPr>
      </p:pic>
      <p:sp>
        <p:nvSpPr>
          <p:cNvPr id="5" name="Text Placeholder 4">
            <a:extLst>
              <a:ext uri="{FF2B5EF4-FFF2-40B4-BE49-F238E27FC236}">
                <a16:creationId xmlns:a16="http://schemas.microsoft.com/office/drawing/2014/main" id="{40972999-32A8-329A-E4C4-5BE8EAAA802F}"/>
              </a:ext>
            </a:extLst>
          </p:cNvPr>
          <p:cNvSpPr>
            <a:spLocks noGrp="1"/>
          </p:cNvSpPr>
          <p:nvPr>
            <p:ph type="body" sz="quarter" idx="3"/>
          </p:nvPr>
        </p:nvSpPr>
        <p:spPr>
          <a:xfrm>
            <a:off x="6018214" y="1535113"/>
            <a:ext cx="2668586" cy="639762"/>
          </a:xfrm>
        </p:spPr>
        <p:txBody>
          <a:bodyPr>
            <a:normAutofit fontScale="92500" lnSpcReduction="20000"/>
          </a:bodyPr>
          <a:lstStyle/>
          <a:p>
            <a:r>
              <a:rPr lang="en-US" dirty="0"/>
              <a:t>Input signal of blue LED</a:t>
            </a:r>
            <a:endParaRPr lang="ar-IQ" dirty="0"/>
          </a:p>
        </p:txBody>
      </p:sp>
      <p:pic>
        <p:nvPicPr>
          <p:cNvPr id="21" name="Content Placeholder 20">
            <a:extLst>
              <a:ext uri="{FF2B5EF4-FFF2-40B4-BE49-F238E27FC236}">
                <a16:creationId xmlns:a16="http://schemas.microsoft.com/office/drawing/2014/main" id="{8468A4F8-E4CF-0D89-58C5-EB2BE87371EC}"/>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3237707" y="3394244"/>
            <a:ext cx="2667000" cy="1500187"/>
          </a:xfrm>
        </p:spPr>
      </p:pic>
      <p:sp>
        <p:nvSpPr>
          <p:cNvPr id="7" name="Date Placeholder 6">
            <a:extLst>
              <a:ext uri="{FF2B5EF4-FFF2-40B4-BE49-F238E27FC236}">
                <a16:creationId xmlns:a16="http://schemas.microsoft.com/office/drawing/2014/main" id="{50B69847-DE54-2240-3858-25F07B0449EA}"/>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1146C94A-B1C0-7F82-0FF8-693C63AFFA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B9E557-CC1C-0892-53D9-4AFB1C11788C}"/>
              </a:ext>
            </a:extLst>
          </p:cNvPr>
          <p:cNvSpPr>
            <a:spLocks noGrp="1"/>
          </p:cNvSpPr>
          <p:nvPr>
            <p:ph type="sldNum" sz="quarter" idx="12"/>
          </p:nvPr>
        </p:nvSpPr>
        <p:spPr/>
        <p:txBody>
          <a:bodyPr/>
          <a:lstStyle/>
          <a:p>
            <a:fld id="{18320F4F-8BEF-4279-989A-E26F812404CF}" type="slidenum">
              <a:rPr lang="en-US" smtClean="0"/>
              <a:pPr/>
              <a:t>13</a:t>
            </a:fld>
            <a:endParaRPr lang="en-US"/>
          </a:p>
        </p:txBody>
      </p:sp>
      <p:sp>
        <p:nvSpPr>
          <p:cNvPr id="10" name="Content Placeholder 3">
            <a:extLst>
              <a:ext uri="{FF2B5EF4-FFF2-40B4-BE49-F238E27FC236}">
                <a16:creationId xmlns:a16="http://schemas.microsoft.com/office/drawing/2014/main" id="{A286BB77-E024-9FD0-BAE6-79A8AAFC0DA7}"/>
              </a:ext>
            </a:extLst>
          </p:cNvPr>
          <p:cNvSpPr txBox="1">
            <a:spLocks/>
          </p:cNvSpPr>
          <p:nvPr/>
        </p:nvSpPr>
        <p:spPr>
          <a:xfrm>
            <a:off x="3237707" y="2174875"/>
            <a:ext cx="2667000" cy="3951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endParaRPr lang="ar-IQ" dirty="0"/>
          </a:p>
        </p:txBody>
      </p:sp>
      <p:sp>
        <p:nvSpPr>
          <p:cNvPr id="11" name="Text Placeholder 2">
            <a:extLst>
              <a:ext uri="{FF2B5EF4-FFF2-40B4-BE49-F238E27FC236}">
                <a16:creationId xmlns:a16="http://schemas.microsoft.com/office/drawing/2014/main" id="{2BC9B967-6FEB-711B-351B-C2D14C422916}"/>
              </a:ext>
            </a:extLst>
          </p:cNvPr>
          <p:cNvSpPr txBox="1">
            <a:spLocks/>
          </p:cNvSpPr>
          <p:nvPr/>
        </p:nvSpPr>
        <p:spPr>
          <a:xfrm>
            <a:off x="455614" y="1547533"/>
            <a:ext cx="26670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endParaRPr lang="ar-IQ" dirty="0"/>
          </a:p>
        </p:txBody>
      </p:sp>
      <p:pic>
        <p:nvPicPr>
          <p:cNvPr id="22" name="Content Placeholder 20">
            <a:extLst>
              <a:ext uri="{FF2B5EF4-FFF2-40B4-BE49-F238E27FC236}">
                <a16:creationId xmlns:a16="http://schemas.microsoft.com/office/drawing/2014/main" id="{7E290ABC-5C68-75B9-AA5D-F122BF8DB0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19801" y="3394245"/>
            <a:ext cx="2666999" cy="1500187"/>
          </a:xfrm>
          <a:prstGeom prst="rect">
            <a:avLst/>
          </a:prstGeom>
        </p:spPr>
      </p:pic>
      <p:sp>
        <p:nvSpPr>
          <p:cNvPr id="23" name="Text Placeholder 2">
            <a:extLst>
              <a:ext uri="{FF2B5EF4-FFF2-40B4-BE49-F238E27FC236}">
                <a16:creationId xmlns:a16="http://schemas.microsoft.com/office/drawing/2014/main" id="{B0A2DB32-104B-6E27-DEFE-63A652295097}"/>
              </a:ext>
            </a:extLst>
          </p:cNvPr>
          <p:cNvSpPr txBox="1">
            <a:spLocks/>
          </p:cNvSpPr>
          <p:nvPr/>
        </p:nvSpPr>
        <p:spPr>
          <a:xfrm>
            <a:off x="3241344" y="1544382"/>
            <a:ext cx="2667000" cy="639762"/>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Input signal of green LED</a:t>
            </a:r>
            <a:endParaRPr lang="ar-IQ" dirty="0"/>
          </a:p>
        </p:txBody>
      </p:sp>
    </p:spTree>
    <p:extLst>
      <p:ext uri="{BB962C8B-B14F-4D97-AF65-F5344CB8AC3E}">
        <p14:creationId xmlns:p14="http://schemas.microsoft.com/office/powerpoint/2010/main" val="4134160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C32C-A5D6-5971-8278-B670E34539C3}"/>
              </a:ext>
            </a:extLst>
          </p:cNvPr>
          <p:cNvSpPr>
            <a:spLocks noGrp="1"/>
          </p:cNvSpPr>
          <p:nvPr>
            <p:ph type="title"/>
          </p:nvPr>
        </p:nvSpPr>
        <p:spPr/>
        <p:txBody>
          <a:bodyPr/>
          <a:lstStyle/>
          <a:p>
            <a:r>
              <a:rPr lang="en-US" b="1" dirty="0"/>
              <a:t>Results of signals using Three-phase input signal in free space (2)</a:t>
            </a:r>
            <a:endParaRPr lang="ar-IQ" b="1" dirty="0"/>
          </a:p>
        </p:txBody>
      </p:sp>
      <p:sp>
        <p:nvSpPr>
          <p:cNvPr id="3" name="Text Placeholder 2">
            <a:extLst>
              <a:ext uri="{FF2B5EF4-FFF2-40B4-BE49-F238E27FC236}">
                <a16:creationId xmlns:a16="http://schemas.microsoft.com/office/drawing/2014/main" id="{D1E75B6E-D2CF-1C99-D3D3-04A189A8735D}"/>
              </a:ext>
            </a:extLst>
          </p:cNvPr>
          <p:cNvSpPr>
            <a:spLocks noGrp="1"/>
          </p:cNvSpPr>
          <p:nvPr>
            <p:ph type="body" idx="1"/>
          </p:nvPr>
        </p:nvSpPr>
        <p:spPr>
          <a:xfrm>
            <a:off x="457200" y="1864263"/>
            <a:ext cx="2667000" cy="639762"/>
          </a:xfrm>
        </p:spPr>
        <p:txBody>
          <a:bodyPr>
            <a:normAutofit fontScale="92500" lnSpcReduction="20000"/>
          </a:bodyPr>
          <a:lstStyle/>
          <a:p>
            <a:r>
              <a:rPr lang="en-US" dirty="0"/>
              <a:t>Output signal of red LED</a:t>
            </a:r>
            <a:endParaRPr lang="ar-IQ" dirty="0"/>
          </a:p>
        </p:txBody>
      </p:sp>
      <p:sp>
        <p:nvSpPr>
          <p:cNvPr id="5" name="Text Placeholder 4">
            <a:extLst>
              <a:ext uri="{FF2B5EF4-FFF2-40B4-BE49-F238E27FC236}">
                <a16:creationId xmlns:a16="http://schemas.microsoft.com/office/drawing/2014/main" id="{ED246650-8AC8-37AE-94FD-8641EFFCFAC9}"/>
              </a:ext>
            </a:extLst>
          </p:cNvPr>
          <p:cNvSpPr>
            <a:spLocks noGrp="1"/>
          </p:cNvSpPr>
          <p:nvPr>
            <p:ph type="body" sz="quarter" idx="3"/>
          </p:nvPr>
        </p:nvSpPr>
        <p:spPr>
          <a:xfrm>
            <a:off x="6019800" y="1852542"/>
            <a:ext cx="2667000" cy="639762"/>
          </a:xfrm>
        </p:spPr>
        <p:txBody>
          <a:bodyPr>
            <a:normAutofit fontScale="92500" lnSpcReduction="20000"/>
          </a:bodyPr>
          <a:lstStyle/>
          <a:p>
            <a:r>
              <a:rPr lang="en-US" dirty="0"/>
              <a:t>Output signal of blue LED</a:t>
            </a:r>
            <a:endParaRPr lang="ar-IQ" dirty="0"/>
          </a:p>
        </p:txBody>
      </p:sp>
      <p:pic>
        <p:nvPicPr>
          <p:cNvPr id="17" name="Content Placeholder 16">
            <a:extLst>
              <a:ext uri="{FF2B5EF4-FFF2-40B4-BE49-F238E27FC236}">
                <a16:creationId xmlns:a16="http://schemas.microsoft.com/office/drawing/2014/main" id="{99A081CB-9317-8B09-CF1B-0FEECF84D3F9}"/>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019800" y="3400425"/>
            <a:ext cx="2667000" cy="1500187"/>
          </a:xfrm>
        </p:spPr>
      </p:pic>
      <p:sp>
        <p:nvSpPr>
          <p:cNvPr id="7" name="Date Placeholder 6">
            <a:extLst>
              <a:ext uri="{FF2B5EF4-FFF2-40B4-BE49-F238E27FC236}">
                <a16:creationId xmlns:a16="http://schemas.microsoft.com/office/drawing/2014/main" id="{13F08D35-355A-2C7C-C570-B7D5D9B89D86}"/>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2B10C9D5-613B-C63F-3272-CB2443719E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CE23FE-32DD-6E07-25FF-D12A580D51C6}"/>
              </a:ext>
            </a:extLst>
          </p:cNvPr>
          <p:cNvSpPr>
            <a:spLocks noGrp="1"/>
          </p:cNvSpPr>
          <p:nvPr>
            <p:ph type="sldNum" sz="quarter" idx="12"/>
          </p:nvPr>
        </p:nvSpPr>
        <p:spPr/>
        <p:txBody>
          <a:bodyPr/>
          <a:lstStyle/>
          <a:p>
            <a:fld id="{18320F4F-8BEF-4279-989A-E26F812404CF}" type="slidenum">
              <a:rPr lang="en-US" smtClean="0"/>
              <a:pPr/>
              <a:t>14</a:t>
            </a:fld>
            <a:endParaRPr lang="en-US"/>
          </a:p>
        </p:txBody>
      </p:sp>
      <p:sp>
        <p:nvSpPr>
          <p:cNvPr id="10" name="Content Placeholder 5">
            <a:extLst>
              <a:ext uri="{FF2B5EF4-FFF2-40B4-BE49-F238E27FC236}">
                <a16:creationId xmlns:a16="http://schemas.microsoft.com/office/drawing/2014/main" id="{D5DDF017-0CBB-171B-00EE-F722DFBB2C88}"/>
              </a:ext>
            </a:extLst>
          </p:cNvPr>
          <p:cNvSpPr txBox="1">
            <a:spLocks/>
          </p:cNvSpPr>
          <p:nvPr/>
        </p:nvSpPr>
        <p:spPr>
          <a:xfrm>
            <a:off x="3238500" y="2174875"/>
            <a:ext cx="2667000" cy="3951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endParaRPr lang="ar-IQ" dirty="0"/>
          </a:p>
        </p:txBody>
      </p:sp>
      <p:sp>
        <p:nvSpPr>
          <p:cNvPr id="11" name="Text Placeholder 2">
            <a:extLst>
              <a:ext uri="{FF2B5EF4-FFF2-40B4-BE49-F238E27FC236}">
                <a16:creationId xmlns:a16="http://schemas.microsoft.com/office/drawing/2014/main" id="{E1DDF262-6C10-10B3-83AB-CCB807C6F0F4}"/>
              </a:ext>
            </a:extLst>
          </p:cNvPr>
          <p:cNvSpPr txBox="1">
            <a:spLocks/>
          </p:cNvSpPr>
          <p:nvPr/>
        </p:nvSpPr>
        <p:spPr>
          <a:xfrm>
            <a:off x="3238500" y="1852542"/>
            <a:ext cx="2667000" cy="639762"/>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Output signal of green LED</a:t>
            </a:r>
            <a:endParaRPr lang="ar-IQ" dirty="0"/>
          </a:p>
        </p:txBody>
      </p:sp>
      <p:pic>
        <p:nvPicPr>
          <p:cNvPr id="22" name="Content Placeholder 20">
            <a:extLst>
              <a:ext uri="{FF2B5EF4-FFF2-40B4-BE49-F238E27FC236}">
                <a16:creationId xmlns:a16="http://schemas.microsoft.com/office/drawing/2014/main" id="{208FD1E6-00D6-81BD-2B0A-6083003043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8500" y="3400425"/>
            <a:ext cx="2667000" cy="1500187"/>
          </a:xfrm>
          <a:prstGeom prst="rect">
            <a:avLst/>
          </a:prstGeom>
        </p:spPr>
      </p:pic>
      <p:pic>
        <p:nvPicPr>
          <p:cNvPr id="26" name="Content Placeholder 25">
            <a:extLst>
              <a:ext uri="{FF2B5EF4-FFF2-40B4-BE49-F238E27FC236}">
                <a16:creationId xmlns:a16="http://schemas.microsoft.com/office/drawing/2014/main" id="{44CB39E6-B0D1-EB5F-A0CD-AEA304DB9971}"/>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57200" y="3400425"/>
            <a:ext cx="2667000" cy="1500187"/>
          </a:xfrm>
        </p:spPr>
      </p:pic>
    </p:spTree>
    <p:extLst>
      <p:ext uri="{BB962C8B-B14F-4D97-AF65-F5344CB8AC3E}">
        <p14:creationId xmlns:p14="http://schemas.microsoft.com/office/powerpoint/2010/main" val="38374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864096"/>
          </a:xfrm>
        </p:spPr>
        <p:txBody>
          <a:bodyPr/>
          <a:lstStyle/>
          <a:p>
            <a:r>
              <a:rPr lang="en-US" sz="2800" b="1" dirty="0"/>
              <a:t>Photon power of LED with single phase and three-phase in the optical fiber</a:t>
            </a:r>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15</a:t>
            </a:fld>
            <a:endParaRPr lang="en-US"/>
          </a:p>
        </p:txBody>
      </p:sp>
      <p:graphicFrame>
        <p:nvGraphicFramePr>
          <p:cNvPr id="9" name="Content Placeholder 8">
            <a:extLst>
              <a:ext uri="{FF2B5EF4-FFF2-40B4-BE49-F238E27FC236}">
                <a16:creationId xmlns:a16="http://schemas.microsoft.com/office/drawing/2014/main" id="{4B5B0C3C-ED59-019E-C693-553906704404}"/>
              </a:ext>
            </a:extLst>
          </p:cNvPr>
          <p:cNvGraphicFramePr>
            <a:graphicFrameLocks noGrp="1"/>
          </p:cNvGraphicFramePr>
          <p:nvPr>
            <p:ph idx="1"/>
            <p:extLst>
              <p:ext uri="{D42A27DB-BD31-4B8C-83A1-F6EECF244321}">
                <p14:modId xmlns:p14="http://schemas.microsoft.com/office/powerpoint/2010/main" val="33850309"/>
              </p:ext>
            </p:extLst>
          </p:nvPr>
        </p:nvGraphicFramePr>
        <p:xfrm>
          <a:off x="457200" y="1700808"/>
          <a:ext cx="8229600" cy="44253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134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4026-2F4A-0AC5-79AE-85B27CC8062A}"/>
              </a:ext>
            </a:extLst>
          </p:cNvPr>
          <p:cNvSpPr>
            <a:spLocks noGrp="1"/>
          </p:cNvSpPr>
          <p:nvPr>
            <p:ph type="title"/>
          </p:nvPr>
        </p:nvSpPr>
        <p:spPr/>
        <p:txBody>
          <a:bodyPr/>
          <a:lstStyle/>
          <a:p>
            <a:r>
              <a:rPr lang="en-US" b="1" dirty="0"/>
              <a:t>Results of signals using Single-Phase Generator in optical fiber (3)</a:t>
            </a:r>
            <a:endParaRPr lang="ar-IQ" b="1" dirty="0"/>
          </a:p>
        </p:txBody>
      </p:sp>
      <p:sp>
        <p:nvSpPr>
          <p:cNvPr id="3" name="Text Placeholder 2">
            <a:extLst>
              <a:ext uri="{FF2B5EF4-FFF2-40B4-BE49-F238E27FC236}">
                <a16:creationId xmlns:a16="http://schemas.microsoft.com/office/drawing/2014/main" id="{C20D21D5-B0DA-F4A2-AFC0-334DD13E9A4A}"/>
              </a:ext>
            </a:extLst>
          </p:cNvPr>
          <p:cNvSpPr>
            <a:spLocks noGrp="1"/>
          </p:cNvSpPr>
          <p:nvPr>
            <p:ph type="body" idx="1"/>
          </p:nvPr>
        </p:nvSpPr>
        <p:spPr>
          <a:xfrm>
            <a:off x="457200" y="1833821"/>
            <a:ext cx="4040188" cy="639762"/>
          </a:xfrm>
        </p:spPr>
        <p:txBody>
          <a:bodyPr>
            <a:normAutofit fontScale="92500" lnSpcReduction="20000"/>
          </a:bodyPr>
          <a:lstStyle/>
          <a:p>
            <a:r>
              <a:rPr lang="en-US" dirty="0"/>
              <a:t>Output of single phase of green LED</a:t>
            </a:r>
            <a:endParaRPr lang="ar-IQ" dirty="0"/>
          </a:p>
        </p:txBody>
      </p:sp>
      <p:sp>
        <p:nvSpPr>
          <p:cNvPr id="5" name="Text Placeholder 4">
            <a:extLst>
              <a:ext uri="{FF2B5EF4-FFF2-40B4-BE49-F238E27FC236}">
                <a16:creationId xmlns:a16="http://schemas.microsoft.com/office/drawing/2014/main" id="{76C0BA1E-1FAC-5AFF-E497-1E4B73E0FA31}"/>
              </a:ext>
            </a:extLst>
          </p:cNvPr>
          <p:cNvSpPr>
            <a:spLocks noGrp="1"/>
          </p:cNvSpPr>
          <p:nvPr>
            <p:ph type="body" sz="quarter" idx="3"/>
          </p:nvPr>
        </p:nvSpPr>
        <p:spPr>
          <a:xfrm>
            <a:off x="4645025" y="1833821"/>
            <a:ext cx="4041775" cy="639762"/>
          </a:xfrm>
        </p:spPr>
        <p:txBody>
          <a:bodyPr>
            <a:normAutofit fontScale="92500" lnSpcReduction="20000"/>
          </a:bodyPr>
          <a:lstStyle/>
          <a:p>
            <a:r>
              <a:rPr lang="en-US" dirty="0"/>
              <a:t>Output of single phase of blue LED</a:t>
            </a:r>
            <a:endParaRPr lang="ar-IQ" dirty="0"/>
          </a:p>
        </p:txBody>
      </p:sp>
      <p:sp>
        <p:nvSpPr>
          <p:cNvPr id="7" name="Date Placeholder 6">
            <a:extLst>
              <a:ext uri="{FF2B5EF4-FFF2-40B4-BE49-F238E27FC236}">
                <a16:creationId xmlns:a16="http://schemas.microsoft.com/office/drawing/2014/main" id="{522F86C1-6089-E28A-BFC4-94A504E79DD5}"/>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FED4FC78-B744-135A-D4A5-6C8B468290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56B7B3-BC1E-B2C9-7A7F-2201D2C8749D}"/>
              </a:ext>
            </a:extLst>
          </p:cNvPr>
          <p:cNvSpPr>
            <a:spLocks noGrp="1"/>
          </p:cNvSpPr>
          <p:nvPr>
            <p:ph type="sldNum" sz="quarter" idx="12"/>
          </p:nvPr>
        </p:nvSpPr>
        <p:spPr/>
        <p:txBody>
          <a:bodyPr/>
          <a:lstStyle/>
          <a:p>
            <a:fld id="{18320F4F-8BEF-4279-989A-E26F812404CF}" type="slidenum">
              <a:rPr lang="en-US" smtClean="0"/>
              <a:pPr/>
              <a:t>16</a:t>
            </a:fld>
            <a:endParaRPr lang="en-US"/>
          </a:p>
        </p:txBody>
      </p:sp>
      <p:pic>
        <p:nvPicPr>
          <p:cNvPr id="10" name="Content Placeholder 9">
            <a:extLst>
              <a:ext uri="{FF2B5EF4-FFF2-40B4-BE49-F238E27FC236}">
                <a16:creationId xmlns:a16="http://schemas.microsoft.com/office/drawing/2014/main" id="{12C88D67-C398-7264-E1AB-423734454A4E}"/>
              </a:ext>
            </a:extLst>
          </p:cNvPr>
          <p:cNvPicPr>
            <a:picLocks noGrp="1" noChangeAspect="1"/>
          </p:cNvPicPr>
          <p:nvPr>
            <p:ph sz="half" idx="2"/>
          </p:nvPr>
        </p:nvPicPr>
        <p:blipFill>
          <a:blip r:embed="rId2"/>
          <a:stretch>
            <a:fillRect/>
          </a:stretch>
        </p:blipFill>
        <p:spPr>
          <a:xfrm>
            <a:off x="457200" y="2662166"/>
            <a:ext cx="4040188" cy="2976706"/>
          </a:xfrm>
          <a:prstGeom prst="rect">
            <a:avLst/>
          </a:prstGeom>
        </p:spPr>
      </p:pic>
      <p:pic>
        <p:nvPicPr>
          <p:cNvPr id="13" name="Content Placeholder 12">
            <a:extLst>
              <a:ext uri="{FF2B5EF4-FFF2-40B4-BE49-F238E27FC236}">
                <a16:creationId xmlns:a16="http://schemas.microsoft.com/office/drawing/2014/main" id="{724C4DD7-FEC5-72AC-75EA-857D8282AC2D}"/>
              </a:ext>
            </a:extLst>
          </p:cNvPr>
          <p:cNvPicPr>
            <a:picLocks noGrp="1" noChangeAspect="1"/>
          </p:cNvPicPr>
          <p:nvPr>
            <p:ph sz="quarter" idx="4"/>
          </p:nvPr>
        </p:nvPicPr>
        <p:blipFill>
          <a:blip r:embed="rId3"/>
          <a:stretch>
            <a:fillRect/>
          </a:stretch>
        </p:blipFill>
        <p:spPr>
          <a:xfrm>
            <a:off x="4645025" y="2603156"/>
            <a:ext cx="4041775" cy="3094726"/>
          </a:xfrm>
          <a:prstGeom prst="rect">
            <a:avLst/>
          </a:prstGeom>
        </p:spPr>
      </p:pic>
    </p:spTree>
    <p:extLst>
      <p:ext uri="{BB962C8B-B14F-4D97-AF65-F5344CB8AC3E}">
        <p14:creationId xmlns:p14="http://schemas.microsoft.com/office/powerpoint/2010/main" val="51604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2BEB-0FD0-2E2E-3A2B-77949A09C98C}"/>
              </a:ext>
            </a:extLst>
          </p:cNvPr>
          <p:cNvSpPr>
            <a:spLocks noGrp="1"/>
          </p:cNvSpPr>
          <p:nvPr>
            <p:ph type="title"/>
          </p:nvPr>
        </p:nvSpPr>
        <p:spPr/>
        <p:txBody>
          <a:bodyPr/>
          <a:lstStyle/>
          <a:p>
            <a:r>
              <a:rPr lang="en-US" b="1" dirty="0"/>
              <a:t>Results of signals using Three-phase input signal in optical fiber (4)</a:t>
            </a:r>
            <a:endParaRPr lang="ar-IQ" b="1" dirty="0"/>
          </a:p>
        </p:txBody>
      </p:sp>
      <p:sp>
        <p:nvSpPr>
          <p:cNvPr id="3" name="Text Placeholder 2">
            <a:extLst>
              <a:ext uri="{FF2B5EF4-FFF2-40B4-BE49-F238E27FC236}">
                <a16:creationId xmlns:a16="http://schemas.microsoft.com/office/drawing/2014/main" id="{0662932D-33CD-C76D-C268-5134FCFE0977}"/>
              </a:ext>
            </a:extLst>
          </p:cNvPr>
          <p:cNvSpPr>
            <a:spLocks noGrp="1"/>
          </p:cNvSpPr>
          <p:nvPr>
            <p:ph type="body" idx="1"/>
          </p:nvPr>
        </p:nvSpPr>
        <p:spPr>
          <a:xfrm>
            <a:off x="457200" y="2181980"/>
            <a:ext cx="2667000" cy="639762"/>
          </a:xfrm>
        </p:spPr>
        <p:txBody>
          <a:bodyPr>
            <a:normAutofit fontScale="92500" lnSpcReduction="20000"/>
          </a:bodyPr>
          <a:lstStyle/>
          <a:p>
            <a:r>
              <a:rPr lang="en-US" dirty="0"/>
              <a:t>Output of single phase of red LED</a:t>
            </a:r>
            <a:endParaRPr lang="ar-IQ" dirty="0"/>
          </a:p>
        </p:txBody>
      </p:sp>
      <p:sp>
        <p:nvSpPr>
          <p:cNvPr id="5" name="Text Placeholder 4">
            <a:extLst>
              <a:ext uri="{FF2B5EF4-FFF2-40B4-BE49-F238E27FC236}">
                <a16:creationId xmlns:a16="http://schemas.microsoft.com/office/drawing/2014/main" id="{5A1416EC-CAC0-7879-985B-56D3AFFED30B}"/>
              </a:ext>
            </a:extLst>
          </p:cNvPr>
          <p:cNvSpPr>
            <a:spLocks noGrp="1"/>
          </p:cNvSpPr>
          <p:nvPr>
            <p:ph type="body" sz="quarter" idx="3"/>
          </p:nvPr>
        </p:nvSpPr>
        <p:spPr>
          <a:xfrm>
            <a:off x="6019800" y="2174874"/>
            <a:ext cx="2667000" cy="639762"/>
          </a:xfrm>
        </p:spPr>
        <p:txBody>
          <a:bodyPr>
            <a:normAutofit fontScale="92500" lnSpcReduction="20000"/>
          </a:bodyPr>
          <a:lstStyle/>
          <a:p>
            <a:r>
              <a:rPr lang="en-US" dirty="0"/>
              <a:t>Output of single phase of blue LED</a:t>
            </a:r>
          </a:p>
        </p:txBody>
      </p:sp>
      <p:sp>
        <p:nvSpPr>
          <p:cNvPr id="7" name="Date Placeholder 6">
            <a:extLst>
              <a:ext uri="{FF2B5EF4-FFF2-40B4-BE49-F238E27FC236}">
                <a16:creationId xmlns:a16="http://schemas.microsoft.com/office/drawing/2014/main" id="{2BAF3045-9E20-C200-315C-A8A66D3CE97C}"/>
              </a:ext>
            </a:extLst>
          </p:cNvPr>
          <p:cNvSpPr>
            <a:spLocks noGrp="1"/>
          </p:cNvSpPr>
          <p:nvPr>
            <p:ph type="dt" sz="half" idx="10"/>
          </p:nvPr>
        </p:nvSpPr>
        <p:spPr/>
        <p:txBody>
          <a:bodyPr/>
          <a:lstStyle/>
          <a:p>
            <a:fld id="{D4BF0453-7118-434A-B748-B8697312D66E}" type="datetime1">
              <a:rPr lang="en-US" smtClean="0"/>
              <a:pPr/>
              <a:t>6/23/2023</a:t>
            </a:fld>
            <a:endParaRPr lang="en-US"/>
          </a:p>
        </p:txBody>
      </p:sp>
      <p:sp>
        <p:nvSpPr>
          <p:cNvPr id="8" name="Footer Placeholder 7">
            <a:extLst>
              <a:ext uri="{FF2B5EF4-FFF2-40B4-BE49-F238E27FC236}">
                <a16:creationId xmlns:a16="http://schemas.microsoft.com/office/drawing/2014/main" id="{A15296EF-521C-2811-F765-6422C1C204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D25019-CAF6-2008-A9CA-2874EC2E5A0C}"/>
              </a:ext>
            </a:extLst>
          </p:cNvPr>
          <p:cNvSpPr>
            <a:spLocks noGrp="1"/>
          </p:cNvSpPr>
          <p:nvPr>
            <p:ph type="sldNum" sz="quarter" idx="12"/>
          </p:nvPr>
        </p:nvSpPr>
        <p:spPr/>
        <p:txBody>
          <a:bodyPr/>
          <a:lstStyle/>
          <a:p>
            <a:fld id="{18320F4F-8BEF-4279-989A-E26F812404CF}" type="slidenum">
              <a:rPr lang="en-US" smtClean="0"/>
              <a:pPr/>
              <a:t>17</a:t>
            </a:fld>
            <a:endParaRPr lang="en-US"/>
          </a:p>
        </p:txBody>
      </p:sp>
      <p:sp>
        <p:nvSpPr>
          <p:cNvPr id="10" name="Content Placeholder 5">
            <a:extLst>
              <a:ext uri="{FF2B5EF4-FFF2-40B4-BE49-F238E27FC236}">
                <a16:creationId xmlns:a16="http://schemas.microsoft.com/office/drawing/2014/main" id="{55F4BCD5-A696-9755-7BA0-56CE8ED4CCE1}"/>
              </a:ext>
            </a:extLst>
          </p:cNvPr>
          <p:cNvSpPr txBox="1">
            <a:spLocks/>
          </p:cNvSpPr>
          <p:nvPr/>
        </p:nvSpPr>
        <p:spPr>
          <a:xfrm>
            <a:off x="3238500" y="2174875"/>
            <a:ext cx="2667000" cy="3951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endParaRPr lang="ar-IQ" dirty="0"/>
          </a:p>
        </p:txBody>
      </p:sp>
      <p:sp>
        <p:nvSpPr>
          <p:cNvPr id="11" name="Text Placeholder 4">
            <a:extLst>
              <a:ext uri="{FF2B5EF4-FFF2-40B4-BE49-F238E27FC236}">
                <a16:creationId xmlns:a16="http://schemas.microsoft.com/office/drawing/2014/main" id="{A7D8F20F-81A4-10C2-043F-2C74B07A6A9F}"/>
              </a:ext>
            </a:extLst>
          </p:cNvPr>
          <p:cNvSpPr txBox="1">
            <a:spLocks/>
          </p:cNvSpPr>
          <p:nvPr/>
        </p:nvSpPr>
        <p:spPr>
          <a:xfrm>
            <a:off x="3238500" y="2174874"/>
            <a:ext cx="2667000" cy="639762"/>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Output of single phase of green LED</a:t>
            </a:r>
            <a:endParaRPr lang="ar-IQ" dirty="0"/>
          </a:p>
        </p:txBody>
      </p:sp>
      <p:pic>
        <p:nvPicPr>
          <p:cNvPr id="17" name="Content Placeholder 16">
            <a:extLst>
              <a:ext uri="{FF2B5EF4-FFF2-40B4-BE49-F238E27FC236}">
                <a16:creationId xmlns:a16="http://schemas.microsoft.com/office/drawing/2014/main" id="{70FEA747-A64C-1DE6-0DFC-E11E605EE539}"/>
              </a:ext>
            </a:extLst>
          </p:cNvPr>
          <p:cNvPicPr>
            <a:picLocks noGrp="1" noChangeAspect="1"/>
          </p:cNvPicPr>
          <p:nvPr>
            <p:ph sz="half" idx="2"/>
          </p:nvPr>
        </p:nvPicPr>
        <p:blipFill>
          <a:blip r:embed="rId2"/>
          <a:stretch>
            <a:fillRect/>
          </a:stretch>
        </p:blipFill>
        <p:spPr>
          <a:xfrm>
            <a:off x="457200" y="3183773"/>
            <a:ext cx="2667000" cy="2041656"/>
          </a:xfrm>
          <a:prstGeom prst="rect">
            <a:avLst/>
          </a:prstGeom>
        </p:spPr>
      </p:pic>
      <p:pic>
        <p:nvPicPr>
          <p:cNvPr id="15" name="Content Placeholder 15">
            <a:extLst>
              <a:ext uri="{FF2B5EF4-FFF2-40B4-BE49-F238E27FC236}">
                <a16:creationId xmlns:a16="http://schemas.microsoft.com/office/drawing/2014/main" id="{C1E445C2-35AF-5F20-D1EB-22E1CCD8699E}"/>
              </a:ext>
            </a:extLst>
          </p:cNvPr>
          <p:cNvPicPr>
            <a:picLocks noChangeAspect="1"/>
          </p:cNvPicPr>
          <p:nvPr/>
        </p:nvPicPr>
        <p:blipFill>
          <a:blip r:embed="rId3"/>
          <a:stretch>
            <a:fillRect/>
          </a:stretch>
        </p:blipFill>
        <p:spPr>
          <a:xfrm>
            <a:off x="3238500" y="3183773"/>
            <a:ext cx="2667000" cy="2041656"/>
          </a:xfrm>
          <a:prstGeom prst="rect">
            <a:avLst/>
          </a:prstGeom>
        </p:spPr>
      </p:pic>
      <p:pic>
        <p:nvPicPr>
          <p:cNvPr id="19" name="Content Placeholder 16">
            <a:extLst>
              <a:ext uri="{FF2B5EF4-FFF2-40B4-BE49-F238E27FC236}">
                <a16:creationId xmlns:a16="http://schemas.microsoft.com/office/drawing/2014/main" id="{D9B35E0A-4357-2A1C-93EA-5D318B66F7A0}"/>
              </a:ext>
            </a:extLst>
          </p:cNvPr>
          <p:cNvPicPr>
            <a:picLocks noGrp="1" noChangeAspect="1"/>
          </p:cNvPicPr>
          <p:nvPr>
            <p:ph sz="quarter" idx="4"/>
          </p:nvPr>
        </p:nvPicPr>
        <p:blipFill>
          <a:blip r:embed="rId4"/>
          <a:stretch>
            <a:fillRect/>
          </a:stretch>
        </p:blipFill>
        <p:spPr>
          <a:xfrm>
            <a:off x="6019800" y="3183773"/>
            <a:ext cx="2667000" cy="2041657"/>
          </a:xfrm>
          <a:prstGeom prst="rect">
            <a:avLst/>
          </a:prstGeom>
        </p:spPr>
      </p:pic>
    </p:spTree>
    <p:extLst>
      <p:ext uri="{BB962C8B-B14F-4D97-AF65-F5344CB8AC3E}">
        <p14:creationId xmlns:p14="http://schemas.microsoft.com/office/powerpoint/2010/main" val="162636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CBDB-A468-BB6E-65C0-547051787329}"/>
              </a:ext>
            </a:extLst>
          </p:cNvPr>
          <p:cNvSpPr>
            <a:spLocks noGrp="1"/>
          </p:cNvSpPr>
          <p:nvPr>
            <p:ph type="title"/>
          </p:nvPr>
        </p:nvSpPr>
        <p:spPr>
          <a:xfrm>
            <a:off x="457200" y="836613"/>
            <a:ext cx="3008313" cy="916775"/>
          </a:xfrm>
        </p:spPr>
        <p:txBody>
          <a:bodyPr/>
          <a:lstStyle/>
          <a:p>
            <a:r>
              <a:rPr lang="en-US" sz="2800" dirty="0"/>
              <a:t>Signal efficiency in all wavelength</a:t>
            </a:r>
            <a:endParaRPr lang="ar-IQ" sz="2800" dirty="0"/>
          </a:p>
        </p:txBody>
      </p:sp>
      <p:sp>
        <p:nvSpPr>
          <p:cNvPr id="4" name="Text Placeholder 3">
            <a:extLst>
              <a:ext uri="{FF2B5EF4-FFF2-40B4-BE49-F238E27FC236}">
                <a16:creationId xmlns:a16="http://schemas.microsoft.com/office/drawing/2014/main" id="{814A0463-E21D-8ED9-89B8-82C71F0C6B57}"/>
              </a:ext>
            </a:extLst>
          </p:cNvPr>
          <p:cNvSpPr>
            <a:spLocks noGrp="1"/>
          </p:cNvSpPr>
          <p:nvPr>
            <p:ph type="body" sz="half" idx="2"/>
          </p:nvPr>
        </p:nvSpPr>
        <p:spPr>
          <a:xfrm>
            <a:off x="457200" y="2060848"/>
            <a:ext cx="3008313" cy="4065315"/>
          </a:xfrm>
        </p:spPr>
        <p:txBody>
          <a:bodyPr>
            <a:normAutofit/>
          </a:bodyPr>
          <a:lstStyle/>
          <a:p>
            <a:r>
              <a:rPr lang="en-US" sz="2000" dirty="0"/>
              <a:t>Where this table represents the efficiency of the wavelengths in each method in which the alternating electric current was transmitted</a:t>
            </a:r>
            <a:endParaRPr lang="ar-IQ" sz="2000" dirty="0"/>
          </a:p>
        </p:txBody>
      </p:sp>
      <p:sp>
        <p:nvSpPr>
          <p:cNvPr id="5" name="Date Placeholder 4">
            <a:extLst>
              <a:ext uri="{FF2B5EF4-FFF2-40B4-BE49-F238E27FC236}">
                <a16:creationId xmlns:a16="http://schemas.microsoft.com/office/drawing/2014/main" id="{C15245D9-182B-A45A-076F-7ACF20C0B5D3}"/>
              </a:ext>
            </a:extLst>
          </p:cNvPr>
          <p:cNvSpPr>
            <a:spLocks noGrp="1"/>
          </p:cNvSpPr>
          <p:nvPr>
            <p:ph type="dt" sz="half" idx="10"/>
          </p:nvPr>
        </p:nvSpPr>
        <p:spPr/>
        <p:txBody>
          <a:bodyPr/>
          <a:lstStyle/>
          <a:p>
            <a:fld id="{8A8C3F89-DDC8-457B-A4EF-9731290CD6A5}" type="datetime1">
              <a:rPr lang="en-US" smtClean="0"/>
              <a:pPr/>
              <a:t>6/23/2023</a:t>
            </a:fld>
            <a:endParaRPr lang="en-US"/>
          </a:p>
        </p:txBody>
      </p:sp>
      <p:sp>
        <p:nvSpPr>
          <p:cNvPr id="6" name="Footer Placeholder 5">
            <a:extLst>
              <a:ext uri="{FF2B5EF4-FFF2-40B4-BE49-F238E27FC236}">
                <a16:creationId xmlns:a16="http://schemas.microsoft.com/office/drawing/2014/main" id="{BCE1DF60-0663-2278-85FA-E22C10AF6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9CD601-B676-0E36-F905-25A5001118FE}"/>
              </a:ext>
            </a:extLst>
          </p:cNvPr>
          <p:cNvSpPr>
            <a:spLocks noGrp="1"/>
          </p:cNvSpPr>
          <p:nvPr>
            <p:ph type="sldNum" sz="quarter" idx="12"/>
          </p:nvPr>
        </p:nvSpPr>
        <p:spPr/>
        <p:txBody>
          <a:bodyPr/>
          <a:lstStyle/>
          <a:p>
            <a:fld id="{18320F4F-8BEF-4279-989A-E26F812404CF}" type="slidenum">
              <a:rPr lang="en-US" smtClean="0"/>
              <a:pPr/>
              <a:t>18</a:t>
            </a:fld>
            <a:endParaRPr lang="en-US"/>
          </a:p>
        </p:txBody>
      </p:sp>
      <p:graphicFrame>
        <p:nvGraphicFramePr>
          <p:cNvPr id="10" name="Content Placeholder 9">
            <a:extLst>
              <a:ext uri="{FF2B5EF4-FFF2-40B4-BE49-F238E27FC236}">
                <a16:creationId xmlns:a16="http://schemas.microsoft.com/office/drawing/2014/main" id="{1DC16577-C8FD-B335-EA50-9C51F899756F}"/>
              </a:ext>
            </a:extLst>
          </p:cNvPr>
          <p:cNvGraphicFramePr>
            <a:graphicFrameLocks noGrp="1"/>
          </p:cNvGraphicFramePr>
          <p:nvPr>
            <p:ph idx="1"/>
          </p:nvPr>
        </p:nvGraphicFramePr>
        <p:xfrm>
          <a:off x="3575050" y="836613"/>
          <a:ext cx="5111750" cy="52895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7558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accent5">
                    <a:lumMod val="75000"/>
                  </a:schemeClr>
                </a:solidFill>
              </a:rPr>
              <a:t>Flow of Work (model No.2)</a:t>
            </a:r>
            <a:endParaRPr lang="en-US" sz="2400" dirty="0">
              <a:solidFill>
                <a:schemeClr val="accent5">
                  <a:lumMod val="75000"/>
                </a:schemeClr>
              </a:solidFill>
            </a:endParaRPr>
          </a:p>
        </p:txBody>
      </p:sp>
      <p:sp>
        <p:nvSpPr>
          <p:cNvPr id="3" name="Content Placeholder 2"/>
          <p:cNvSpPr>
            <a:spLocks noGrp="1"/>
          </p:cNvSpPr>
          <p:nvPr>
            <p:ph idx="1"/>
          </p:nvPr>
        </p:nvSpPr>
        <p:spPr>
          <a:xfrm>
            <a:off x="457200" y="1600200"/>
            <a:ext cx="8229600" cy="4205064"/>
          </a:xfrm>
        </p:spPr>
        <p:txBody>
          <a:bodyPr>
            <a:noAutofit/>
          </a:bodyPr>
          <a:lstStyle/>
          <a:p>
            <a:pPr algn="just"/>
            <a:r>
              <a:rPr lang="en-US" sz="2000" dirty="0"/>
              <a:t>In order to find a new way to transmit the electric current, the li-fi system is used, and instead of entering the data into the system, an alternating electric current is entered so that the electric current is included with the optical wave using the LED. </a:t>
            </a:r>
          </a:p>
          <a:p>
            <a:pPr algn="just"/>
            <a:endParaRPr lang="en-US" sz="2000" dirty="0"/>
          </a:p>
          <a:p>
            <a:pPr algn="just"/>
            <a:r>
              <a:rPr lang="en-US" sz="2000" dirty="0"/>
              <a:t>the transmitter section comprises 1 channel separated. this channel consists of a light-emitting diode (LED) that modulates an alternating current (AC) signal on the photovoltaic guide to become a pulse LED. Next, the 220 ohm resistor was connected to the positive pin of the three LED's and the positive pin of the </a:t>
            </a:r>
            <a:r>
              <a:rPr lang="en-US" sz="2000" dirty="0" err="1"/>
              <a:t>vcc</a:t>
            </a:r>
            <a:r>
              <a:rPr lang="en-US" sz="2000" dirty="0"/>
              <a:t> was connected to the resistor and then the AC source pins were connected in series between the negative pin of the </a:t>
            </a:r>
            <a:r>
              <a:rPr lang="en-US" sz="2000" dirty="0" err="1"/>
              <a:t>vcc</a:t>
            </a:r>
            <a:r>
              <a:rPr lang="en-US" sz="2000" dirty="0"/>
              <a:t> and the negative pin of the LED.</a:t>
            </a:r>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320F4F-8BEF-4279-989A-E26F812404CF}" type="slidenum">
              <a:rPr lang="en-US" smtClean="0"/>
              <a:pPr/>
              <a:t>19</a:t>
            </a:fld>
            <a:endParaRPr lang="en-US"/>
          </a:p>
        </p:txBody>
      </p:sp>
    </p:spTree>
    <p:extLst>
      <p:ext uri="{BB962C8B-B14F-4D97-AF65-F5344CB8AC3E}">
        <p14:creationId xmlns:p14="http://schemas.microsoft.com/office/powerpoint/2010/main" val="1122894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Introduction To </a:t>
            </a:r>
            <a:r>
              <a:rPr lang="en-US" sz="2800" b="1" i="1" dirty="0">
                <a:solidFill>
                  <a:schemeClr val="accent5">
                    <a:lumMod val="75000"/>
                  </a:schemeClr>
                </a:solidFill>
                <a:cs typeface="+mj-cs"/>
              </a:rPr>
              <a:t>Laser power transmission</a:t>
            </a:r>
            <a:endParaRPr lang="ar-IQ" sz="2800" b="1" i="1" dirty="0">
              <a:solidFill>
                <a:schemeClr val="accent5">
                  <a:lumMod val="75000"/>
                </a:schemeClr>
              </a:solidFill>
            </a:endParaRPr>
          </a:p>
        </p:txBody>
      </p:sp>
      <p:sp>
        <p:nvSpPr>
          <p:cNvPr id="3" name="Content Placeholder 2"/>
          <p:cNvSpPr>
            <a:spLocks noGrp="1"/>
          </p:cNvSpPr>
          <p:nvPr>
            <p:ph idx="1"/>
          </p:nvPr>
        </p:nvSpPr>
        <p:spPr/>
        <p:txBody>
          <a:bodyPr>
            <a:normAutofit/>
          </a:bodyPr>
          <a:lstStyle/>
          <a:p>
            <a:pPr algn="just"/>
            <a:r>
              <a:rPr lang="en-US" dirty="0">
                <a:cs typeface="+mj-cs"/>
              </a:rPr>
              <a:t> </a:t>
            </a:r>
            <a:r>
              <a:rPr lang="en-US" sz="2000" dirty="0">
                <a:solidFill>
                  <a:schemeClr val="accent5">
                    <a:lumMod val="75000"/>
                  </a:schemeClr>
                </a:solidFill>
                <a:cs typeface="+mj-cs"/>
              </a:rPr>
              <a:t>Laser power transmission (LPT) </a:t>
            </a:r>
            <a:r>
              <a:rPr lang="en-US" sz="2000" dirty="0">
                <a:cs typeface="+mj-cs"/>
              </a:rPr>
              <a:t>is one of the most promising technologies in the long-range wireless power transfer field. LPT research has been driven by the desire to remotely power unmanned aerial vehicles (UAVs), satellites, and other mobile electric facilities.</a:t>
            </a:r>
          </a:p>
          <a:p>
            <a:pPr algn="just"/>
            <a:endParaRPr lang="en-US" dirty="0">
              <a:cs typeface="+mj-cs"/>
            </a:endParaRPr>
          </a:p>
          <a:p>
            <a:pPr algn="just"/>
            <a:endParaRPr lang="en-US" dirty="0">
              <a:cs typeface="+mj-cs"/>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2</a:t>
            </a:fld>
            <a:endParaRPr lang="en-US"/>
          </a:p>
        </p:txBody>
      </p:sp>
      <p:pic>
        <p:nvPicPr>
          <p:cNvPr id="9" name="Picture 8">
            <a:extLst>
              <a:ext uri="{FF2B5EF4-FFF2-40B4-BE49-F238E27FC236}">
                <a16:creationId xmlns:a16="http://schemas.microsoft.com/office/drawing/2014/main" id="{BDCEE4AF-732A-4913-F0CC-6F70BCD438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557" y="3121556"/>
            <a:ext cx="6164885" cy="31583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E32B-01F6-29C7-CE9B-1198F1E48FB8}"/>
              </a:ext>
            </a:extLst>
          </p:cNvPr>
          <p:cNvSpPr>
            <a:spLocks noGrp="1"/>
          </p:cNvSpPr>
          <p:nvPr>
            <p:ph type="title"/>
          </p:nvPr>
        </p:nvSpPr>
        <p:spPr>
          <a:xfrm>
            <a:off x="457200" y="836712"/>
            <a:ext cx="8229600" cy="5256584"/>
          </a:xfrm>
        </p:spPr>
        <p:txBody>
          <a:bodyPr/>
          <a:lstStyle/>
          <a:p>
            <a:pPr marL="457200" indent="-457200" algn="l">
              <a:buFont typeface="Arial" panose="020B0604020202020204" pitchFamily="34" charset="0"/>
              <a:buChar char="•"/>
            </a:pPr>
            <a:r>
              <a:rPr lang="en-US" sz="2000" dirty="0"/>
              <a:t>In the receiving department an LDR photoresistor is used to convert optical to electrical (demodulation).The LDR is connected to the 5.6 k ohm resistor in parallel. And the 3-volt source is connected with the 5.6 k ohm resistor in parallel. And then an amplifying (with 15V </a:t>
            </a:r>
            <a:r>
              <a:rPr lang="en-US" sz="2000" dirty="0" err="1"/>
              <a:t>vss</a:t>
            </a:r>
            <a:r>
              <a:rPr lang="en-US" sz="2000" dirty="0"/>
              <a:t>) device is connected to the router with a resistance of 5.6 k Ohms, and then a crystal capacitor is connected in parallel to the two ends of the amplifier. At the end, the lifting transformer is connected and the output voltage is measured.</a:t>
            </a:r>
            <a:endParaRPr lang="ar-IQ" sz="2000" dirty="0"/>
          </a:p>
        </p:txBody>
      </p:sp>
      <p:sp>
        <p:nvSpPr>
          <p:cNvPr id="3" name="Date Placeholder 2">
            <a:extLst>
              <a:ext uri="{FF2B5EF4-FFF2-40B4-BE49-F238E27FC236}">
                <a16:creationId xmlns:a16="http://schemas.microsoft.com/office/drawing/2014/main" id="{5CBA4B0B-44E5-0723-4A93-B0053C523758}"/>
              </a:ext>
            </a:extLst>
          </p:cNvPr>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a:extLst>
              <a:ext uri="{FF2B5EF4-FFF2-40B4-BE49-F238E27FC236}">
                <a16:creationId xmlns:a16="http://schemas.microsoft.com/office/drawing/2014/main" id="{BEC812F6-193E-5865-679C-55A741156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A0A33-0F71-2E87-F4BD-7B60B3F96056}"/>
              </a:ext>
            </a:extLst>
          </p:cNvPr>
          <p:cNvSpPr>
            <a:spLocks noGrp="1"/>
          </p:cNvSpPr>
          <p:nvPr>
            <p:ph type="sldNum" sz="quarter" idx="12"/>
          </p:nvPr>
        </p:nvSpPr>
        <p:spPr/>
        <p:txBody>
          <a:bodyPr/>
          <a:lstStyle/>
          <a:p>
            <a:fld id="{18320F4F-8BEF-4279-989A-E26F812404CF}" type="slidenum">
              <a:rPr lang="en-US" smtClean="0"/>
              <a:pPr/>
              <a:t>20</a:t>
            </a:fld>
            <a:endParaRPr lang="en-US"/>
          </a:p>
        </p:txBody>
      </p:sp>
    </p:spTree>
    <p:extLst>
      <p:ext uri="{BB962C8B-B14F-4D97-AF65-F5344CB8AC3E}">
        <p14:creationId xmlns:p14="http://schemas.microsoft.com/office/powerpoint/2010/main" val="31165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36912"/>
            <a:ext cx="8229600" cy="652934"/>
          </a:xfrm>
        </p:spPr>
        <p:txBody>
          <a:bodyPr/>
          <a:lstStyle/>
          <a:p>
            <a:r>
              <a:rPr lang="en-US" b="1" dirty="0">
                <a:solidFill>
                  <a:schemeClr val="accent5">
                    <a:lumMod val="75000"/>
                  </a:schemeClr>
                </a:solidFill>
              </a:rPr>
              <a:t>system design and configuration </a:t>
            </a:r>
            <a:r>
              <a:rPr lang="en-US" sz="2800" b="1" dirty="0">
                <a:solidFill>
                  <a:schemeClr val="accent5">
                    <a:lumMod val="75000"/>
                  </a:schemeClr>
                </a:solidFill>
              </a:rPr>
              <a:t>(model No.2)</a:t>
            </a:r>
            <a:endParaRPr lang="ar-IQ" dirty="0">
              <a:solidFill>
                <a:schemeClr val="accent5">
                  <a:lumMod val="75000"/>
                </a:schemeClr>
              </a:solidFill>
            </a:endParaRPr>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21</a:t>
            </a:fld>
            <a:endParaRPr lang="en-US"/>
          </a:p>
        </p:txBody>
      </p:sp>
    </p:spTree>
    <p:extLst>
      <p:ext uri="{BB962C8B-B14F-4D97-AF65-F5344CB8AC3E}">
        <p14:creationId xmlns:p14="http://schemas.microsoft.com/office/powerpoint/2010/main" val="139357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rPr>
              <a:t>the transmitter circuits</a:t>
            </a:r>
            <a:br>
              <a:rPr lang="en-US" dirty="0">
                <a:latin typeface="Times New Roman" panose="02020603050405020304" pitchFamily="18" charset="0"/>
                <a:cs typeface="Times New Roman" panose="02020603050405020304" pitchFamily="18" charset="0"/>
              </a:rPr>
            </a:br>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22</a:t>
            </a:fld>
            <a:endParaRPr lang="en-US"/>
          </a:p>
        </p:txBody>
      </p:sp>
      <p:sp>
        <p:nvSpPr>
          <p:cNvPr id="15" name="TextBox 14">
            <a:extLst>
              <a:ext uri="{FF2B5EF4-FFF2-40B4-BE49-F238E27FC236}">
                <a16:creationId xmlns:a16="http://schemas.microsoft.com/office/drawing/2014/main" id="{9644B398-721F-A1B9-AA04-BE00F81CC8A0}"/>
              </a:ext>
            </a:extLst>
          </p:cNvPr>
          <p:cNvSpPr txBox="1"/>
          <p:nvPr/>
        </p:nvSpPr>
        <p:spPr>
          <a:xfrm>
            <a:off x="457200" y="1573578"/>
            <a:ext cx="4114800" cy="4569371"/>
          </a:xfrm>
          <a:prstGeom prst="rect">
            <a:avLst/>
          </a:prstGeom>
          <a:noFill/>
        </p:spPr>
        <p:txBody>
          <a:bodyPr wrap="square" rtlCol="1">
            <a:spAutoFit/>
          </a:bodyPr>
          <a:lstStyle/>
          <a:p>
            <a:endParaRPr lang="ar-IQ" dirty="0"/>
          </a:p>
        </p:txBody>
      </p:sp>
      <p:pic>
        <p:nvPicPr>
          <p:cNvPr id="21" name="Picture 20">
            <a:extLst>
              <a:ext uri="{FF2B5EF4-FFF2-40B4-BE49-F238E27FC236}">
                <a16:creationId xmlns:a16="http://schemas.microsoft.com/office/drawing/2014/main" id="{9B926FB1-4247-E8E8-F49A-52BAFC6D8E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57200" y="1601289"/>
            <a:ext cx="4114800" cy="4541660"/>
          </a:xfrm>
          <a:prstGeom prst="rect">
            <a:avLst/>
          </a:prstGeom>
        </p:spPr>
      </p:pic>
      <p:pic>
        <p:nvPicPr>
          <p:cNvPr id="22" name="Content Placeholder 21" descr="لا يتوفر وصف.">
            <a:extLst>
              <a:ext uri="{FF2B5EF4-FFF2-40B4-BE49-F238E27FC236}">
                <a16:creationId xmlns:a16="http://schemas.microsoft.com/office/drawing/2014/main" id="{EA155BBB-9C4C-6EDE-F29C-633A491A92A1}"/>
              </a:ext>
            </a:extLst>
          </p:cNvPr>
          <p:cNvPicPr>
            <a:picLocks noGrp="1" noChangeAspect="1"/>
          </p:cNvPicPr>
          <p:nvPr>
            <p:ph idx="1"/>
          </p:nvPr>
        </p:nvPicPr>
        <p:blipFill>
          <a:blip r:embed="rId4" cstate="print">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1" y="1620979"/>
            <a:ext cx="4114800" cy="4521970"/>
          </a:xfrm>
          <a:prstGeom prst="rect">
            <a:avLst/>
          </a:prstGeom>
          <a:noFill/>
          <a:ln>
            <a:noFill/>
          </a:ln>
        </p:spPr>
      </p:pic>
    </p:spTree>
    <p:extLst>
      <p:ext uri="{BB962C8B-B14F-4D97-AF65-F5344CB8AC3E}">
        <p14:creationId xmlns:p14="http://schemas.microsoft.com/office/powerpoint/2010/main" val="2372589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rPr>
              <a:t>the receiver circuits </a:t>
            </a:r>
            <a:br>
              <a:rPr lang="en-US" dirty="0">
                <a:latin typeface="Times New Roman" panose="02020603050405020304" pitchFamily="18" charset="0"/>
                <a:cs typeface="Times New Roman" panose="02020603050405020304" pitchFamily="18" charset="0"/>
              </a:rPr>
            </a:br>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23</a:t>
            </a:fld>
            <a:endParaRPr lang="en-US"/>
          </a:p>
        </p:txBody>
      </p:sp>
      <p:pic>
        <p:nvPicPr>
          <p:cNvPr id="12" name="Content Placeholder 11">
            <a:extLst>
              <a:ext uri="{FF2B5EF4-FFF2-40B4-BE49-F238E27FC236}">
                <a16:creationId xmlns:a16="http://schemas.microsoft.com/office/drawing/2014/main" id="{3EED945A-C967-045D-CF65-B0B8A610E3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199" y="1417638"/>
            <a:ext cx="4148737" cy="4675658"/>
          </a:xfrm>
        </p:spPr>
      </p:pic>
      <p:pic>
        <p:nvPicPr>
          <p:cNvPr id="7" name="Picture 6">
            <a:extLst>
              <a:ext uri="{FF2B5EF4-FFF2-40B4-BE49-F238E27FC236}">
                <a16:creationId xmlns:a16="http://schemas.microsoft.com/office/drawing/2014/main" id="{B9B340EA-654E-FEE1-B32A-AB7CF03B38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5936" y="1430304"/>
            <a:ext cx="4080864" cy="4662992"/>
          </a:xfrm>
          <a:prstGeom prst="rect">
            <a:avLst/>
          </a:prstGeom>
        </p:spPr>
      </p:pic>
    </p:spTree>
    <p:extLst>
      <p:ext uri="{BB962C8B-B14F-4D97-AF65-F5344CB8AC3E}">
        <p14:creationId xmlns:p14="http://schemas.microsoft.com/office/powerpoint/2010/main" val="3975191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20888"/>
            <a:ext cx="8229600" cy="652934"/>
          </a:xfrm>
        </p:spPr>
        <p:txBody>
          <a:bodyPr/>
          <a:lstStyle/>
          <a:p>
            <a:r>
              <a:rPr lang="en-US" b="1" dirty="0">
                <a:solidFill>
                  <a:schemeClr val="accent5">
                    <a:lumMod val="75000"/>
                  </a:schemeClr>
                </a:solidFill>
              </a:rPr>
              <a:t>Results and discussion</a:t>
            </a:r>
            <a:br>
              <a:rPr lang="en-US" dirty="0"/>
            </a:br>
            <a:endParaRPr lang="ar-IQ" dirty="0"/>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24</a:t>
            </a:fld>
            <a:endParaRPr lang="en-US"/>
          </a:p>
        </p:txBody>
      </p:sp>
    </p:spTree>
    <p:extLst>
      <p:ext uri="{BB962C8B-B14F-4D97-AF65-F5344CB8AC3E}">
        <p14:creationId xmlns:p14="http://schemas.microsoft.com/office/powerpoint/2010/main" val="159585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936104"/>
          </a:xfrm>
        </p:spPr>
        <p:txBody>
          <a:bodyPr/>
          <a:lstStyle/>
          <a:p>
            <a:r>
              <a:rPr lang="en-US" sz="2800" b="1" dirty="0"/>
              <a:t>Results of signals using Single-Phase Generator in free space(CH1-output and CH2-input)</a:t>
            </a:r>
            <a:endParaRPr lang="en-US"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25</a:t>
            </a:fld>
            <a:endParaRPr lang="en-US"/>
          </a:p>
        </p:txBody>
      </p:sp>
      <p:pic>
        <p:nvPicPr>
          <p:cNvPr id="9" name="Content Placeholder 15">
            <a:extLst>
              <a:ext uri="{FF2B5EF4-FFF2-40B4-BE49-F238E27FC236}">
                <a16:creationId xmlns:a16="http://schemas.microsoft.com/office/drawing/2014/main" id="{F650A266-723D-8A2A-67F9-C190E25C46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64373"/>
            <a:ext cx="8229600" cy="3797617"/>
          </a:xfrm>
        </p:spPr>
      </p:pic>
    </p:spTree>
    <p:extLst>
      <p:ext uri="{BB962C8B-B14F-4D97-AF65-F5344CB8AC3E}">
        <p14:creationId xmlns:p14="http://schemas.microsoft.com/office/powerpoint/2010/main" val="1283461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accent5">
                    <a:lumMod val="75000"/>
                  </a:schemeClr>
                </a:solidFill>
              </a:rPr>
              <a:t>Conclusions</a:t>
            </a:r>
            <a:endParaRPr lang="en-US" dirty="0">
              <a:solidFill>
                <a:schemeClr val="accent5">
                  <a:lumMod val="75000"/>
                </a:schemeClr>
              </a:solidFill>
            </a:endParaRPr>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320F4F-8BEF-4279-989A-E26F812404CF}" type="slidenum">
              <a:rPr lang="en-US" smtClean="0"/>
              <a:pPr/>
              <a:t>26</a:t>
            </a:fld>
            <a:endParaRPr lang="en-US"/>
          </a:p>
        </p:txBody>
      </p:sp>
      <p:sp>
        <p:nvSpPr>
          <p:cNvPr id="7" name="Content Placeholder 6"/>
          <p:cNvSpPr>
            <a:spLocks noGrp="1"/>
          </p:cNvSpPr>
          <p:nvPr>
            <p:ph idx="1"/>
          </p:nvPr>
        </p:nvSpPr>
        <p:spPr/>
        <p:txBody>
          <a:bodyPr>
            <a:normAutofit/>
          </a:bodyPr>
          <a:lstStyle/>
          <a:p>
            <a:pPr marR="1620520" algn="just">
              <a:lnSpc>
                <a:spcPct val="107000"/>
              </a:lnSpc>
              <a:spcAft>
                <a:spcPts val="800"/>
              </a:spcAft>
              <a:buFont typeface="Symbol"/>
              <a:buChar char=""/>
              <a:tabLst>
                <a:tab pos="2600325" algn="l"/>
              </a:tabLst>
            </a:pPr>
            <a:r>
              <a:rPr lang="en-US" sz="2000" dirty="0">
                <a:latin typeface="Times New Roman" panose="02020603050405020304" pitchFamily="18" charset="0"/>
                <a:ea typeface="Calibri"/>
                <a:cs typeface="Times New Roman" panose="02020603050405020304" pitchFamily="18" charset="0"/>
              </a:rPr>
              <a:t>It was concluded that signal tramission of blue wavelength has a lower power level compared to green and red light emitting diodes.</a:t>
            </a:r>
          </a:p>
          <a:p>
            <a:pPr marR="1620520" algn="just">
              <a:lnSpc>
                <a:spcPct val="107000"/>
              </a:lnSpc>
              <a:spcAft>
                <a:spcPts val="800"/>
              </a:spcAft>
              <a:buFont typeface="Symbol"/>
              <a:buChar char=""/>
              <a:tabLst>
                <a:tab pos="2600325" algn="l"/>
              </a:tabLst>
            </a:pPr>
            <a:r>
              <a:rPr lang="en-US" sz="2000" dirty="0">
                <a:latin typeface="Times New Roman" panose="02020603050405020304" pitchFamily="18" charset="0"/>
                <a:ea typeface="Calibri"/>
                <a:cs typeface="Times New Roman" panose="02020603050405020304" pitchFamily="18" charset="0"/>
              </a:rPr>
              <a:t>The diffeculties of this project is to maintain perfect alignment between the LEDs and the plastic optical fiber. </a:t>
            </a:r>
          </a:p>
          <a:p>
            <a:pPr marR="1620520" algn="just">
              <a:lnSpc>
                <a:spcPct val="107000"/>
              </a:lnSpc>
              <a:spcAft>
                <a:spcPts val="800"/>
              </a:spcAft>
              <a:buFont typeface="Symbol"/>
              <a:buChar char=""/>
              <a:tabLst>
                <a:tab pos="2600325" algn="l"/>
              </a:tabLst>
            </a:pPr>
            <a:r>
              <a:rPr lang="en-US" sz="2000" dirty="0">
                <a:latin typeface="Times New Roman" panose="02020603050405020304" pitchFamily="18" charset="0"/>
                <a:ea typeface="Calibri"/>
                <a:cs typeface="Times New Roman" panose="02020603050405020304" pitchFamily="18" charset="0"/>
              </a:rPr>
              <a:t>Further, more signal loss is found due to waste of signal power due to coupling loss. </a:t>
            </a:r>
          </a:p>
          <a:p>
            <a:pPr marR="1620520" algn="just">
              <a:lnSpc>
                <a:spcPct val="107000"/>
              </a:lnSpc>
              <a:spcAft>
                <a:spcPts val="800"/>
              </a:spcAft>
              <a:buFont typeface="Symbol"/>
              <a:buChar char=""/>
              <a:tabLst>
                <a:tab pos="2600325" algn="l"/>
              </a:tabLst>
            </a:pPr>
            <a:r>
              <a:rPr lang="en-US" sz="2000" dirty="0">
                <a:latin typeface="Times New Roman" panose="02020603050405020304" pitchFamily="18" charset="0"/>
                <a:ea typeface="Calibri"/>
                <a:cs typeface="Times New Roman" panose="02020603050405020304" pitchFamily="18" charset="0"/>
              </a:rPr>
              <a:t>a number of advantages were concluded which they are: low cost design, simple circuit implementation, and suitable controlling of the circuit.</a:t>
            </a:r>
            <a:endParaRPr lang="en-US" sz="800" dirty="0"/>
          </a:p>
        </p:txBody>
      </p:sp>
    </p:spTree>
    <p:extLst>
      <p:ext uri="{BB962C8B-B14F-4D97-AF65-F5344CB8AC3E}">
        <p14:creationId xmlns:p14="http://schemas.microsoft.com/office/powerpoint/2010/main" val="735180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348880"/>
            <a:ext cx="8229600" cy="652934"/>
          </a:xfrm>
        </p:spPr>
        <p:txBody>
          <a:bodyPr/>
          <a:lstStyle/>
          <a:p>
            <a:r>
              <a:rPr lang="en-US" sz="4000" dirty="0"/>
              <a:t>Thank you</a:t>
            </a:r>
            <a:endParaRPr lang="ar-IQ" sz="4000" dirty="0"/>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27</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Introduction To </a:t>
            </a:r>
            <a:r>
              <a:rPr lang="en-US" sz="2800" b="1" i="1" dirty="0" err="1">
                <a:solidFill>
                  <a:schemeClr val="accent5">
                    <a:lumMod val="75000"/>
                  </a:schemeClr>
                </a:solidFill>
              </a:rPr>
              <a:t>LiFi</a:t>
            </a:r>
            <a:endParaRPr lang="ar-IQ" sz="2800" dirty="0"/>
          </a:p>
        </p:txBody>
      </p:sp>
      <p:sp>
        <p:nvSpPr>
          <p:cNvPr id="3" name="Content Placeholder 2"/>
          <p:cNvSpPr>
            <a:spLocks noGrp="1"/>
          </p:cNvSpPr>
          <p:nvPr>
            <p:ph idx="1"/>
          </p:nvPr>
        </p:nvSpPr>
        <p:spPr/>
        <p:txBody>
          <a:bodyPr/>
          <a:lstStyle/>
          <a:p>
            <a:pPr algn="just"/>
            <a:r>
              <a:rPr lang="en-US" sz="1800" b="1" i="1" dirty="0" err="1">
                <a:solidFill>
                  <a:schemeClr val="accent5">
                    <a:lumMod val="75000"/>
                  </a:schemeClr>
                </a:solidFill>
              </a:rPr>
              <a:t>LiFi</a:t>
            </a:r>
            <a:r>
              <a:rPr lang="en-US" sz="1800" b="0" i="0" u="none" strike="noStrike" baseline="0" dirty="0">
                <a:solidFill>
                  <a:srgbClr val="000000"/>
                </a:solidFill>
                <a:latin typeface="Times New Roman" panose="02020603050405020304" pitchFamily="18" charset="0"/>
              </a:rPr>
              <a:t> is one of the newest communication technologies that aim to improve upon current technology by making use of visible light communication as opposed to the radio waves used by </a:t>
            </a:r>
            <a:r>
              <a:rPr lang="en-US" sz="1800" b="0" i="0" u="none" strike="noStrike" baseline="0" dirty="0" err="1">
                <a:solidFill>
                  <a:srgbClr val="000000"/>
                </a:solidFill>
                <a:latin typeface="Times New Roman" panose="02020603050405020304" pitchFamily="18" charset="0"/>
              </a:rPr>
              <a:t>WiFi</a:t>
            </a:r>
            <a:r>
              <a:rPr lang="en-US" sz="1800" b="0" i="0" u="none" strike="noStrike" baseline="0" dirty="0">
                <a:solidFill>
                  <a:srgbClr val="000000"/>
                </a:solidFill>
                <a:latin typeface="Times New Roman" panose="02020603050405020304" pitchFamily="18" charset="0"/>
              </a:rPr>
              <a:t>. Its introduction actually serves a dual purpose as it aims to provide overhead illumination to households as well as facilitate the transfer of data</a:t>
            </a:r>
            <a:r>
              <a:rPr lang="en-US" sz="1800" dirty="0"/>
              <a:t>.</a:t>
            </a:r>
          </a:p>
          <a:p>
            <a:pPr algn="just"/>
            <a:endParaRPr lang="en-US" dirty="0"/>
          </a:p>
          <a:p>
            <a:pPr algn="just">
              <a:buNone/>
            </a:pPr>
            <a:endParaRPr lang="en-US" dirty="0"/>
          </a:p>
          <a:p>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3</a:t>
            </a:fld>
            <a:endParaRPr lang="en-US"/>
          </a:p>
        </p:txBody>
      </p:sp>
      <p:pic>
        <p:nvPicPr>
          <p:cNvPr id="2052" name="Picture 4" descr="What is Light Fidelity (LiFi)? - Grandmetric Advisors">
            <a:extLst>
              <a:ext uri="{FF2B5EF4-FFF2-40B4-BE49-F238E27FC236}">
                <a16:creationId xmlns:a16="http://schemas.microsoft.com/office/drawing/2014/main" id="{A1BD3ED4-9AD5-B6CD-232D-D4FD094D5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80" y="3284984"/>
            <a:ext cx="7618040" cy="2808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accent5">
                    <a:lumMod val="75000"/>
                  </a:schemeClr>
                </a:solidFill>
              </a:rPr>
              <a:t>Flow of Work (model No.1)</a:t>
            </a:r>
            <a:endParaRPr lang="en-US" sz="2400" dirty="0">
              <a:solidFill>
                <a:schemeClr val="accent5">
                  <a:lumMod val="75000"/>
                </a:schemeClr>
              </a:solidFill>
            </a:endParaRPr>
          </a:p>
        </p:txBody>
      </p:sp>
      <p:sp>
        <p:nvSpPr>
          <p:cNvPr id="3" name="Content Placeholder 2"/>
          <p:cNvSpPr>
            <a:spLocks noGrp="1"/>
          </p:cNvSpPr>
          <p:nvPr>
            <p:ph idx="1"/>
          </p:nvPr>
        </p:nvSpPr>
        <p:spPr>
          <a:xfrm>
            <a:off x="457200" y="1600200"/>
            <a:ext cx="8229600" cy="4205064"/>
          </a:xfrm>
        </p:spPr>
        <p:txBody>
          <a:bodyPr>
            <a:noAutofit/>
          </a:bodyPr>
          <a:lstStyle/>
          <a:p>
            <a:pPr algn="just"/>
            <a:r>
              <a:rPr lang="en-US" sz="2000" dirty="0"/>
              <a:t>In order to find a new way to transmit the electric current, the li-fi system is used, and instead of entering the data into the system, an alternating electric current is entered so that the electric current is included with the optical wave using the LED. </a:t>
            </a:r>
          </a:p>
          <a:p>
            <a:pPr algn="just"/>
            <a:endParaRPr lang="en-US" sz="2000" dirty="0"/>
          </a:p>
          <a:p>
            <a:pPr algn="just"/>
            <a:r>
              <a:rPr lang="en-US" sz="2000" dirty="0"/>
              <a:t>the transmitter section comprises 3 channels separated. Each channel consists of a light-emitting diode (LED) that modulates an alternating current (AC) signal on the photovoltaic guide to become a pulse LED. Next, the 220 ohm resistor was connected to the positive pin of the three LED's and the positive pin of the </a:t>
            </a:r>
            <a:r>
              <a:rPr lang="en-US" sz="2000" dirty="0" err="1"/>
              <a:t>vcc</a:t>
            </a:r>
            <a:r>
              <a:rPr lang="en-US" sz="2000" dirty="0"/>
              <a:t> was connected to the resistor and then the AC source pins were connected in series between the negative pin of the </a:t>
            </a:r>
            <a:r>
              <a:rPr lang="en-US" sz="2000" dirty="0" err="1"/>
              <a:t>vcc</a:t>
            </a:r>
            <a:r>
              <a:rPr lang="en-US" sz="2000" dirty="0"/>
              <a:t> and the negative pin of the LED.</a:t>
            </a:r>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320F4F-8BEF-4279-989A-E26F812404CF}" type="slidenum">
              <a:rPr lang="en-US" smtClean="0"/>
              <a:pPr/>
              <a:t>4</a:t>
            </a:fld>
            <a:endParaRPr lang="en-US"/>
          </a:p>
        </p:txBody>
      </p:sp>
    </p:spTree>
    <p:extLst>
      <p:ext uri="{BB962C8B-B14F-4D97-AF65-F5344CB8AC3E}">
        <p14:creationId xmlns:p14="http://schemas.microsoft.com/office/powerpoint/2010/main" val="379072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E32B-01F6-29C7-CE9B-1198F1E48FB8}"/>
              </a:ext>
            </a:extLst>
          </p:cNvPr>
          <p:cNvSpPr>
            <a:spLocks noGrp="1"/>
          </p:cNvSpPr>
          <p:nvPr>
            <p:ph type="title"/>
          </p:nvPr>
        </p:nvSpPr>
        <p:spPr>
          <a:xfrm>
            <a:off x="457200" y="836712"/>
            <a:ext cx="8229600" cy="5256584"/>
          </a:xfrm>
        </p:spPr>
        <p:txBody>
          <a:bodyPr/>
          <a:lstStyle/>
          <a:p>
            <a:pPr marL="457200" indent="-457200" algn="l">
              <a:buFont typeface="Arial" panose="020B0604020202020204" pitchFamily="34" charset="0"/>
              <a:buChar char="•"/>
            </a:pPr>
            <a:r>
              <a:rPr lang="en-US" sz="2000" dirty="0"/>
              <a:t>In receiver section Photoresistor LDR is used for optical to electrical conversion (demodulation).The positive end of the </a:t>
            </a:r>
            <a:r>
              <a:rPr lang="en-US" sz="2000" dirty="0" err="1"/>
              <a:t>Vcc</a:t>
            </a:r>
            <a:r>
              <a:rPr lang="en-US" sz="2000" dirty="0"/>
              <a:t> is connected to one of the ends of the photoresistor, and the other end of the photoresistor is connected to one of the ends of the electrical transformer. Then an electrical resistance of 5.6K ohm is connected with the terminal of the photoresistor, which is connected with the electrical transformer, and the other end of the electrical resistance is connected with the other end of the electrical transformer and with the negative terminal of </a:t>
            </a:r>
            <a:r>
              <a:rPr lang="en-US" sz="2000" dirty="0" err="1"/>
              <a:t>Vcc</a:t>
            </a:r>
            <a:r>
              <a:rPr lang="en-US" sz="2000" dirty="0"/>
              <a:t>.</a:t>
            </a:r>
            <a:br>
              <a:rPr lang="en-US" sz="2000" dirty="0"/>
            </a:br>
            <a:endParaRPr lang="ar-IQ" sz="2000" dirty="0"/>
          </a:p>
        </p:txBody>
      </p:sp>
      <p:sp>
        <p:nvSpPr>
          <p:cNvPr id="3" name="Date Placeholder 2">
            <a:extLst>
              <a:ext uri="{FF2B5EF4-FFF2-40B4-BE49-F238E27FC236}">
                <a16:creationId xmlns:a16="http://schemas.microsoft.com/office/drawing/2014/main" id="{5CBA4B0B-44E5-0723-4A93-B0053C523758}"/>
              </a:ext>
            </a:extLst>
          </p:cNvPr>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a:extLst>
              <a:ext uri="{FF2B5EF4-FFF2-40B4-BE49-F238E27FC236}">
                <a16:creationId xmlns:a16="http://schemas.microsoft.com/office/drawing/2014/main" id="{BEC812F6-193E-5865-679C-55A7411566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5A0A33-0F71-2E87-F4BD-7B60B3F96056}"/>
              </a:ext>
            </a:extLst>
          </p:cNvPr>
          <p:cNvSpPr>
            <a:spLocks noGrp="1"/>
          </p:cNvSpPr>
          <p:nvPr>
            <p:ph type="sldNum" sz="quarter" idx="12"/>
          </p:nvPr>
        </p:nvSpPr>
        <p:spPr/>
        <p:txBody>
          <a:bodyPr/>
          <a:lstStyle/>
          <a:p>
            <a:fld id="{18320F4F-8BEF-4279-989A-E26F812404CF}" type="slidenum">
              <a:rPr lang="en-US" smtClean="0"/>
              <a:pPr/>
              <a:t>5</a:t>
            </a:fld>
            <a:endParaRPr lang="en-US"/>
          </a:p>
        </p:txBody>
      </p:sp>
    </p:spTree>
    <p:extLst>
      <p:ext uri="{BB962C8B-B14F-4D97-AF65-F5344CB8AC3E}">
        <p14:creationId xmlns:p14="http://schemas.microsoft.com/office/powerpoint/2010/main" val="116702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36912"/>
            <a:ext cx="8229600" cy="652934"/>
          </a:xfrm>
        </p:spPr>
        <p:txBody>
          <a:bodyPr/>
          <a:lstStyle/>
          <a:p>
            <a:r>
              <a:rPr lang="en-US" b="1" dirty="0">
                <a:solidFill>
                  <a:schemeClr val="accent5">
                    <a:lumMod val="75000"/>
                  </a:schemeClr>
                </a:solidFill>
              </a:rPr>
              <a:t>system design and configuration</a:t>
            </a:r>
            <a:endParaRPr lang="ar-IQ" dirty="0">
              <a:solidFill>
                <a:schemeClr val="accent5">
                  <a:lumMod val="75000"/>
                </a:schemeClr>
              </a:solidFill>
            </a:endParaRPr>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rPr>
              <a:t>the transmitter circuits</a:t>
            </a:r>
            <a:br>
              <a:rPr lang="en-US" dirty="0">
                <a:latin typeface="Times New Roman" panose="02020603050405020304" pitchFamily="18" charset="0"/>
                <a:cs typeface="Times New Roman" panose="02020603050405020304" pitchFamily="18" charset="0"/>
              </a:rPr>
            </a:br>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7</a:t>
            </a:fld>
            <a:endParaRPr lang="en-US"/>
          </a:p>
        </p:txBody>
      </p:sp>
      <p:sp>
        <p:nvSpPr>
          <p:cNvPr id="15" name="TextBox 14">
            <a:extLst>
              <a:ext uri="{FF2B5EF4-FFF2-40B4-BE49-F238E27FC236}">
                <a16:creationId xmlns:a16="http://schemas.microsoft.com/office/drawing/2014/main" id="{9644B398-721F-A1B9-AA04-BE00F81CC8A0}"/>
              </a:ext>
            </a:extLst>
          </p:cNvPr>
          <p:cNvSpPr txBox="1"/>
          <p:nvPr/>
        </p:nvSpPr>
        <p:spPr>
          <a:xfrm>
            <a:off x="457200" y="1573578"/>
            <a:ext cx="4114800" cy="4569371"/>
          </a:xfrm>
          <a:prstGeom prst="rect">
            <a:avLst/>
          </a:prstGeom>
          <a:noFill/>
        </p:spPr>
        <p:txBody>
          <a:bodyPr wrap="square" rtlCol="1">
            <a:spAutoFit/>
          </a:bodyPr>
          <a:lstStyle/>
          <a:p>
            <a:endParaRPr lang="ar-IQ" dirty="0"/>
          </a:p>
        </p:txBody>
      </p:sp>
      <p:pic>
        <p:nvPicPr>
          <p:cNvPr id="21" name="Picture 20">
            <a:extLst>
              <a:ext uri="{FF2B5EF4-FFF2-40B4-BE49-F238E27FC236}">
                <a16:creationId xmlns:a16="http://schemas.microsoft.com/office/drawing/2014/main" id="{9B926FB1-4247-E8E8-F49A-52BAFC6D8EA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57200" y="1601289"/>
            <a:ext cx="4114800" cy="4541660"/>
          </a:xfrm>
          <a:prstGeom prst="rect">
            <a:avLst/>
          </a:prstGeom>
        </p:spPr>
      </p:pic>
      <p:pic>
        <p:nvPicPr>
          <p:cNvPr id="22" name="Content Placeholder 21" descr="لا يتوفر وصف.">
            <a:extLst>
              <a:ext uri="{FF2B5EF4-FFF2-40B4-BE49-F238E27FC236}">
                <a16:creationId xmlns:a16="http://schemas.microsoft.com/office/drawing/2014/main" id="{EA155BBB-9C4C-6EDE-F29C-633A491A92A1}"/>
              </a:ext>
            </a:extLst>
          </p:cNvPr>
          <p:cNvPicPr>
            <a:picLocks noGrp="1" noChangeAspect="1"/>
          </p:cNvPicPr>
          <p:nvPr>
            <p:ph idx="1"/>
          </p:nvPr>
        </p:nvPicPr>
        <p:blipFill>
          <a:blip r:embed="rId4" cstate="print">
            <a:extLst>
              <a:ext uri="{BEBA8EAE-BF5A-486C-A8C5-ECC9F3942E4B}">
                <a14:imgProps xmlns:a14="http://schemas.microsoft.com/office/drawing/2010/main">
                  <a14:imgLayer r:embed="rId5">
                    <a14:imgEffect>
                      <a14:sharpenSoften amount="25000"/>
                    </a14:imgEffect>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572001" y="1620979"/>
            <a:ext cx="4114800" cy="45219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effectLst/>
                <a:latin typeface="Times New Roman" panose="02020603050405020304" pitchFamily="18" charset="0"/>
                <a:ea typeface="Calibri" panose="020F0502020204030204" pitchFamily="34" charset="0"/>
              </a:rPr>
              <a:t>the receiver circuits </a:t>
            </a:r>
            <a:br>
              <a:rPr lang="en-US" dirty="0">
                <a:latin typeface="Times New Roman" panose="02020603050405020304" pitchFamily="18" charset="0"/>
                <a:cs typeface="Times New Roman" panose="02020603050405020304" pitchFamily="18" charset="0"/>
              </a:rPr>
            </a:br>
            <a:endParaRPr lang="ar-IQ" dirty="0"/>
          </a:p>
        </p:txBody>
      </p:sp>
      <p:sp>
        <p:nvSpPr>
          <p:cNvPr id="4" name="Date Placeholder 3"/>
          <p:cNvSpPr>
            <a:spLocks noGrp="1"/>
          </p:cNvSpPr>
          <p:nvPr>
            <p:ph type="dt" sz="half" idx="10"/>
          </p:nvPr>
        </p:nvSpPr>
        <p:spPr/>
        <p:txBody>
          <a:bodyPr/>
          <a:lstStyle/>
          <a:p>
            <a:fld id="{86195BD0-2E60-447E-84D4-195DDBF465BD}" type="datetime1">
              <a:rPr lang="en-US" smtClean="0"/>
              <a:pPr/>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320F4F-8BEF-4279-989A-E26F812404CF}" type="slidenum">
              <a:rPr lang="en-US" smtClean="0"/>
              <a:pPr/>
              <a:t>8</a:t>
            </a:fld>
            <a:endParaRPr lang="en-US"/>
          </a:p>
        </p:txBody>
      </p:sp>
      <p:pic>
        <p:nvPicPr>
          <p:cNvPr id="8" name="Content Placeholder 7">
            <a:extLst>
              <a:ext uri="{FF2B5EF4-FFF2-40B4-BE49-F238E27FC236}">
                <a16:creationId xmlns:a16="http://schemas.microsoft.com/office/drawing/2014/main" id="{8FDA689A-001C-2589-1166-2B1E558FB61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57201" y="1417638"/>
            <a:ext cx="4114800" cy="4675658"/>
          </a:xfrm>
          <a:prstGeom prst="rect">
            <a:avLst/>
          </a:prstGeom>
        </p:spPr>
      </p:pic>
      <p:pic>
        <p:nvPicPr>
          <p:cNvPr id="1026" name="Picture 2" descr="لا يتوفر وصف.">
            <a:extLst>
              <a:ext uri="{FF2B5EF4-FFF2-40B4-BE49-F238E27FC236}">
                <a16:creationId xmlns:a16="http://schemas.microsoft.com/office/drawing/2014/main" id="{4F400E52-AA10-9A80-EE1E-964411845BC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5000"/>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571999" y="1417638"/>
            <a:ext cx="4114800" cy="4675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20888"/>
            <a:ext cx="8229600" cy="652934"/>
          </a:xfrm>
        </p:spPr>
        <p:txBody>
          <a:bodyPr/>
          <a:lstStyle/>
          <a:p>
            <a:r>
              <a:rPr lang="en-US" b="1" dirty="0">
                <a:solidFill>
                  <a:schemeClr val="accent5">
                    <a:lumMod val="75000"/>
                  </a:schemeClr>
                </a:solidFill>
              </a:rPr>
              <a:t>Results and discussion</a:t>
            </a:r>
            <a:br>
              <a:rPr lang="en-US" dirty="0"/>
            </a:br>
            <a:endParaRPr lang="ar-IQ" dirty="0"/>
          </a:p>
        </p:txBody>
      </p:sp>
      <p:sp>
        <p:nvSpPr>
          <p:cNvPr id="3" name="Date Placeholder 2"/>
          <p:cNvSpPr>
            <a:spLocks noGrp="1"/>
          </p:cNvSpPr>
          <p:nvPr>
            <p:ph type="dt" sz="half" idx="10"/>
          </p:nvPr>
        </p:nvSpPr>
        <p:spPr/>
        <p:txBody>
          <a:bodyPr/>
          <a:lstStyle/>
          <a:p>
            <a:fld id="{26227443-152F-4D3F-BF38-CFF13BC44C42}" type="datetime1">
              <a:rPr lang="en-US" smtClean="0"/>
              <a:pPr/>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320F4F-8BEF-4279-989A-E26F812404CF}"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Solstice</Template>
  <TotalTime>2818</TotalTime>
  <Words>1075</Words>
  <Application>Microsoft Office PowerPoint</Application>
  <PresentationFormat>On-screen Show (4:3)</PresentationFormat>
  <Paragraphs>139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Symbol</vt:lpstr>
      <vt:lpstr>Times New Roman</vt:lpstr>
      <vt:lpstr>Trebuchet MS</vt:lpstr>
      <vt:lpstr>Office Theme</vt:lpstr>
      <vt:lpstr>  Design a system to transfer alternating current in optical fiber using a light-emitting diode</vt:lpstr>
      <vt:lpstr>Introduction To Laser power transmission</vt:lpstr>
      <vt:lpstr>Introduction To LiFi</vt:lpstr>
      <vt:lpstr>Flow of Work (model No.1)</vt:lpstr>
      <vt:lpstr>In receiver section Photoresistor LDR is used for optical to electrical conversion (demodulation).The positive end of the Vcc is connected to one of the ends of the photoresistor, and the other end of the photoresistor is connected to one of the ends of the electrical transformer. Then an electrical resistance of 5.6K ohm is connected with the terminal of the photoresistor, which is connected with the electrical transformer, and the other end of the electrical resistance is connected with the other end of the electrical transformer and with the negative terminal of Vcc. </vt:lpstr>
      <vt:lpstr>system design and configuration</vt:lpstr>
      <vt:lpstr>the transmitter circuits </vt:lpstr>
      <vt:lpstr>the receiver circuits  </vt:lpstr>
      <vt:lpstr>Results and discussion </vt:lpstr>
      <vt:lpstr>Photon power of LED before AC modulator and after AC modulator</vt:lpstr>
      <vt:lpstr>Results of signals using Single-Phase Generator in free space (1) </vt:lpstr>
      <vt:lpstr>Results of signals using Single-Phase Generator in free space (1)</vt:lpstr>
      <vt:lpstr>Three-phase input signal</vt:lpstr>
      <vt:lpstr>Results of signals using Three-phase input signal in free space (2)</vt:lpstr>
      <vt:lpstr>Photon power of LED with single phase and three-phase in the optical fiber</vt:lpstr>
      <vt:lpstr>Results of signals using Single-Phase Generator in optical fiber (3)</vt:lpstr>
      <vt:lpstr>Results of signals using Three-phase input signal in optical fiber (4)</vt:lpstr>
      <vt:lpstr>Signal efficiency in all wavelength</vt:lpstr>
      <vt:lpstr>Flow of Work (model No.2)</vt:lpstr>
      <vt:lpstr>In the receiving department an LDR photoresistor is used to convert optical to electrical (demodulation).The LDR is connected to the 5.6 k ohm resistor in parallel. And the 3-volt source is connected with the 5.6 k ohm resistor in parallel. And then an amplifying (with 15V vss) device is connected to the router with a resistance of 5.6 k Ohms, and then a crystal capacitor is connected in parallel to the two ends of the amplifier. At the end, the lifting transformer is connected and the output voltage is measured.</vt:lpstr>
      <vt:lpstr>system design and configuration (model No.2)</vt:lpstr>
      <vt:lpstr>the transmitter circuits </vt:lpstr>
      <vt:lpstr>the receiver circuits  </vt:lpstr>
      <vt:lpstr>Results and discussion </vt:lpstr>
      <vt:lpstr>Results of signals using Single-Phase Generator in free space(CH1-output and CH2-input)</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Abdulkareem Kadhim Ali</cp:lastModifiedBy>
  <cp:revision>70</cp:revision>
  <dcterms:created xsi:type="dcterms:W3CDTF">2017-03-03T10:53:19Z</dcterms:created>
  <dcterms:modified xsi:type="dcterms:W3CDTF">2023-06-23T08:12:39Z</dcterms:modified>
</cp:coreProperties>
</file>